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368"/>
    <a:srgbClr val="83CCF2"/>
    <a:srgbClr val="DFF1FD"/>
    <a:srgbClr val="F9B232"/>
    <a:srgbClr val="94C11E"/>
    <a:srgbClr val="DED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24"/>
    <p:restoredTop sz="94648"/>
  </p:normalViewPr>
  <p:slideViewPr>
    <p:cSldViewPr snapToGrid="0" snapToObjects="1">
      <p:cViewPr varScale="1">
        <p:scale>
          <a:sx n="78" d="100"/>
          <a:sy n="78" d="100"/>
        </p:scale>
        <p:origin x="16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w/Downloads/20210828%20Termometro%20de%20la%20Propiedad%20-Propiedad%20Inmueble%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Denuncias por Delitos Contra la Propiedad Inmueble: </a:t>
            </a:r>
          </a:p>
          <a:p>
            <a:pPr>
              <a:defRPr/>
            </a:pPr>
            <a:r>
              <a:rPr lang="es-MX" sz="1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Nivel Nacional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>
        <c:manualLayout>
          <c:layoutTarget val="inner"/>
          <c:xMode val="edge"/>
          <c:yMode val="edge"/>
          <c:x val="9.9065604533078222E-2"/>
          <c:y val="0.14595040628802392"/>
          <c:w val="0.88224280668187505"/>
          <c:h val="0.70463490021118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'Base Denuncias'!$Q$3</c:f>
              <c:strCache>
                <c:ptCount val="1"/>
                <c:pt idx="0">
                  <c:v>Denuncias totales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CA4-7547-A716-7AB1497AAB24}"/>
              </c:ext>
            </c:extLst>
          </c:dPt>
          <c:dPt>
            <c:idx val="1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A4-7547-A716-7AB1497AAB24}"/>
              </c:ext>
            </c:extLst>
          </c:dPt>
          <c:dPt>
            <c:idx val="2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CA4-7547-A716-7AB1497AAB24}"/>
              </c:ext>
            </c:extLst>
          </c:dPt>
          <c:dPt>
            <c:idx val="3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CA4-7547-A716-7AB1497AAB24}"/>
              </c:ext>
            </c:extLst>
          </c:dPt>
          <c:dPt>
            <c:idx val="4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CA4-7547-A716-7AB1497AAB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'Base Denuncias'!$P$4:$P$8</c:f>
              <c:strCache>
                <c:ptCount val="5"/>
                <c:pt idx="0">
                  <c:v>Año 2016</c:v>
                </c:pt>
                <c:pt idx="1">
                  <c:v>Año 2017</c:v>
                </c:pt>
                <c:pt idx="2">
                  <c:v>Año 2018</c:v>
                </c:pt>
                <c:pt idx="3">
                  <c:v>Año 2019</c:v>
                </c:pt>
                <c:pt idx="4">
                  <c:v>Año 2020</c:v>
                </c:pt>
              </c:strCache>
            </c:strRef>
          </c:cat>
          <c:val>
            <c:numRef>
              <c:f>'Base Denuncias'!$Q$4:$Q$8</c:f>
              <c:numCache>
                <c:formatCode>_-* #,##0_-;\-* #,##0_-;_-* "-"??_-;_-@_-</c:formatCode>
                <c:ptCount val="5"/>
                <c:pt idx="0">
                  <c:v>3938</c:v>
                </c:pt>
                <c:pt idx="1">
                  <c:v>3767</c:v>
                </c:pt>
                <c:pt idx="2">
                  <c:v>3824</c:v>
                </c:pt>
                <c:pt idx="3">
                  <c:v>4142</c:v>
                </c:pt>
                <c:pt idx="4">
                  <c:v>4039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82-8142-BAD3-6179F4C6D8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1420032127"/>
        <c:axId val="1373818735"/>
      </c:barChart>
      <c:lineChart>
        <c:grouping val="standard"/>
        <c:varyColors val="0"/>
        <c:ser>
          <c:idx val="1"/>
          <c:order val="1"/>
          <c:tx>
            <c:strRef>
              <c:f>'Base Denuncias'!$R$3</c:f>
              <c:strCache>
                <c:ptCount val="1"/>
                <c:pt idx="0">
                  <c:v>Denuncias promedio</c:v>
                </c:pt>
              </c:strCache>
            </c:strRef>
          </c:tx>
          <c:spPr>
            <a:ln w="28575" cap="rnd">
              <a:solidFill>
                <a:srgbClr val="94C11E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82-8142-BAD3-6179F4C6D85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82-8142-BAD3-6179F4C6D851}"/>
                </c:ext>
              </c:extLst>
            </c:dLbl>
            <c:dLbl>
              <c:idx val="2"/>
              <c:layout>
                <c:manualLayout>
                  <c:x val="-7.9439252336448593E-2"/>
                  <c:y val="-4.262877442273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82-8142-BAD3-6179F4C6D8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82-8142-BAD3-6179F4C6D8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82-8142-BAD3-6179F4C6D8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'Base Denuncias'!$P$4:$P$8</c:f>
              <c:strCache>
                <c:ptCount val="5"/>
                <c:pt idx="0">
                  <c:v>Año 2016</c:v>
                </c:pt>
                <c:pt idx="1">
                  <c:v>Año 2017</c:v>
                </c:pt>
                <c:pt idx="2">
                  <c:v>Año 2018</c:v>
                </c:pt>
                <c:pt idx="3">
                  <c:v>Año 2019</c:v>
                </c:pt>
                <c:pt idx="4">
                  <c:v>Año 2020</c:v>
                </c:pt>
              </c:strCache>
            </c:strRef>
          </c:cat>
          <c:val>
            <c:numRef>
              <c:f>'Base Denuncias'!$R$4:$R$8</c:f>
              <c:numCache>
                <c:formatCode>_-* #,##0_-;\-* #,##0_-;_-* "-"??_-;_-@_-</c:formatCode>
                <c:ptCount val="5"/>
                <c:pt idx="0">
                  <c:v>3942</c:v>
                </c:pt>
                <c:pt idx="1">
                  <c:v>3942</c:v>
                </c:pt>
                <c:pt idx="2">
                  <c:v>3942</c:v>
                </c:pt>
                <c:pt idx="3">
                  <c:v>3942</c:v>
                </c:pt>
                <c:pt idx="4">
                  <c:v>3942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682-8142-BAD3-6179F4C6D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032127"/>
        <c:axId val="1373818735"/>
      </c:lineChart>
      <c:catAx>
        <c:axId val="1420032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373818735"/>
        <c:crosses val="autoZero"/>
        <c:auto val="1"/>
        <c:lblAlgn val="ctr"/>
        <c:lblOffset val="100"/>
        <c:noMultiLvlLbl val="0"/>
      </c:catAx>
      <c:valAx>
        <c:axId val="1373818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420032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rgbClr val="223368"/>
                </a:solidFill>
              </a:rPr>
              <a:t>Denuncias por Delitos contra la Propiedad Física 2016-2021 por Departamento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23368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19"/>
              <c:tx>
                <c:rich>
                  <a:bodyPr/>
                  <a:lstStyle/>
                  <a:p>
                    <a:fld id="{1899ECCC-DA65-CE4B-989D-F9E48130E39B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endParaRPr lang="es-GT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7D0-CF4C-B0AE-0D9B4E7952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'Base Denuncias'!$P$33:$P$54</c:f>
              <c:strCache>
                <c:ptCount val="22"/>
                <c:pt idx="0">
                  <c:v>Huehuetenango</c:v>
                </c:pt>
                <c:pt idx="1">
                  <c:v>Guatemala</c:v>
                </c:pt>
                <c:pt idx="2">
                  <c:v>San Marcos</c:v>
                </c:pt>
                <c:pt idx="3">
                  <c:v>Alta Verapaz</c:v>
                </c:pt>
                <c:pt idx="4">
                  <c:v>Quetzaltenango</c:v>
                </c:pt>
                <c:pt idx="5">
                  <c:v>Baja Verapaz</c:v>
                </c:pt>
                <c:pt idx="6">
                  <c:v>Jutiapa</c:v>
                </c:pt>
                <c:pt idx="7">
                  <c:v>Chimaltenago</c:v>
                </c:pt>
                <c:pt idx="8">
                  <c:v>Zacapa</c:v>
                </c:pt>
                <c:pt idx="9">
                  <c:v>Sololá</c:v>
                </c:pt>
                <c:pt idx="10">
                  <c:v>Chiquimula</c:v>
                </c:pt>
                <c:pt idx="11">
                  <c:v>Totonicapán</c:v>
                </c:pt>
                <c:pt idx="12">
                  <c:v>Quiché</c:v>
                </c:pt>
                <c:pt idx="13">
                  <c:v>Petén</c:v>
                </c:pt>
                <c:pt idx="14">
                  <c:v>Izabal</c:v>
                </c:pt>
                <c:pt idx="15">
                  <c:v>Santa Rosa</c:v>
                </c:pt>
                <c:pt idx="16">
                  <c:v>Escuintla</c:v>
                </c:pt>
                <c:pt idx="17">
                  <c:v>Suchitepequez</c:v>
                </c:pt>
                <c:pt idx="18">
                  <c:v>Jalapa</c:v>
                </c:pt>
                <c:pt idx="19">
                  <c:v>El Progreso</c:v>
                </c:pt>
                <c:pt idx="20">
                  <c:v>Retalhuleu</c:v>
                </c:pt>
                <c:pt idx="21">
                  <c:v>Sacatepequez</c:v>
                </c:pt>
              </c:strCache>
            </c:strRef>
          </c:cat>
          <c:val>
            <c:numRef>
              <c:f>'Base Denuncias'!$Q$33:$Q$54</c:f>
              <c:numCache>
                <c:formatCode>_-* #,##0_-;\-* #,##0_-;_-* "-"??_-;_-@_-</c:formatCode>
                <c:ptCount val="22"/>
                <c:pt idx="0">
                  <c:v>2459</c:v>
                </c:pt>
                <c:pt idx="1">
                  <c:v>2343</c:v>
                </c:pt>
                <c:pt idx="2">
                  <c:v>1822</c:v>
                </c:pt>
                <c:pt idx="3">
                  <c:v>1562</c:v>
                </c:pt>
                <c:pt idx="4">
                  <c:v>1266</c:v>
                </c:pt>
                <c:pt idx="5">
                  <c:v>1113</c:v>
                </c:pt>
                <c:pt idx="6">
                  <c:v>980</c:v>
                </c:pt>
                <c:pt idx="7">
                  <c:v>977</c:v>
                </c:pt>
                <c:pt idx="8">
                  <c:v>903</c:v>
                </c:pt>
                <c:pt idx="9">
                  <c:v>788</c:v>
                </c:pt>
                <c:pt idx="10">
                  <c:v>770</c:v>
                </c:pt>
                <c:pt idx="11">
                  <c:v>752</c:v>
                </c:pt>
                <c:pt idx="12">
                  <c:v>659</c:v>
                </c:pt>
                <c:pt idx="13">
                  <c:v>657</c:v>
                </c:pt>
                <c:pt idx="14">
                  <c:v>654</c:v>
                </c:pt>
                <c:pt idx="15">
                  <c:v>579</c:v>
                </c:pt>
                <c:pt idx="16">
                  <c:v>557</c:v>
                </c:pt>
                <c:pt idx="17">
                  <c:v>494</c:v>
                </c:pt>
                <c:pt idx="18">
                  <c:v>464</c:v>
                </c:pt>
                <c:pt idx="19">
                  <c:v>435</c:v>
                </c:pt>
                <c:pt idx="20">
                  <c:v>369</c:v>
                </c:pt>
                <c:pt idx="21">
                  <c:v>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B-4B49-86E6-C23E429E006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47316527"/>
        <c:axId val="615063327"/>
      </c:barChart>
      <c:catAx>
        <c:axId val="247316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23368"/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615063327"/>
        <c:crosses val="autoZero"/>
        <c:auto val="1"/>
        <c:lblAlgn val="ctr"/>
        <c:lblOffset val="100"/>
        <c:noMultiLvlLbl val="0"/>
      </c:catAx>
      <c:valAx>
        <c:axId val="615063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94C11E"/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47316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rgbClr val="22336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s-GT" sz="2000" b="0" i="0" u="none" strike="noStrike" cap="all" baseline="0" dirty="0">
                <a:solidFill>
                  <a:srgbClr val="223368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Delitos Contra la Propiedad Inmueble Según Incidencia 2016-2021</a:t>
            </a:r>
            <a:r>
              <a:rPr lang="es-GT" sz="2000" b="1" i="0" u="none" strike="noStrike" cap="all" baseline="0" dirty="0">
                <a:solidFill>
                  <a:srgbClr val="22336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s-MX" sz="2000" dirty="0">
              <a:solidFill>
                <a:srgbClr val="223368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rgbClr val="223368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defRPr>
          </a:pPr>
          <a:endParaRPr lang="es-G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23368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04D-D543-B189-3DFA7FF0E593}"/>
              </c:ext>
            </c:extLst>
          </c:dPt>
          <c:dPt>
            <c:idx val="1"/>
            <c:bubble3D val="0"/>
            <c:spPr>
              <a:solidFill>
                <a:srgbClr val="83CCF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04D-D543-B189-3DFA7FF0E593}"/>
              </c:ext>
            </c:extLst>
          </c:dPt>
          <c:dPt>
            <c:idx val="2"/>
            <c:bubble3D val="0"/>
            <c:spPr>
              <a:solidFill>
                <a:srgbClr val="94C11E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04D-D543-B189-3DFA7FF0E593}"/>
              </c:ext>
            </c:extLst>
          </c:dPt>
          <c:dPt>
            <c:idx val="3"/>
            <c:bubble3D val="0"/>
            <c:spPr>
              <a:solidFill>
                <a:srgbClr val="F9B23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04D-D543-B189-3DFA7FF0E593}"/>
              </c:ext>
            </c:extLst>
          </c:dPt>
          <c:dPt>
            <c:idx val="4"/>
            <c:bubble3D val="0"/>
            <c:spPr>
              <a:solidFill>
                <a:srgbClr val="DEDC0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04D-D543-B189-3DFA7FF0E593}"/>
              </c:ext>
            </c:extLst>
          </c:dPt>
          <c:dPt>
            <c:idx val="5"/>
            <c:bubble3D val="0"/>
            <c:spPr>
              <a:solidFill>
                <a:srgbClr val="DFF1FD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04D-D543-B189-3DFA7FF0E593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22336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GT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F04D-D543-B189-3DFA7FF0E5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'Base Denuncias'!$P$80:$U$80</c:f>
              <c:strCache>
                <c:ptCount val="6"/>
                <c:pt idx="0">
                  <c:v>Usurpación</c:v>
                </c:pt>
                <c:pt idx="1">
                  <c:v>Alteración de Linderos</c:v>
                </c:pt>
                <c:pt idx="2">
                  <c:v>Usurpación Agravada</c:v>
                </c:pt>
                <c:pt idx="3">
                  <c:v>Perturbación de la Posesión</c:v>
                </c:pt>
                <c:pt idx="4">
                  <c:v>Usurpación de Aguas</c:v>
                </c:pt>
                <c:pt idx="5">
                  <c:v>Usurpación de Áreas Protegidas</c:v>
                </c:pt>
              </c:strCache>
            </c:strRef>
          </c:cat>
          <c:val>
            <c:numRef>
              <c:f>'Base Denuncias'!$P$81:$U$81</c:f>
              <c:numCache>
                <c:formatCode>_-* #,##0_-;\-* #,##0_-;_-* "-"??_-;_-@_-</c:formatCode>
                <c:ptCount val="6"/>
                <c:pt idx="0">
                  <c:v>8489</c:v>
                </c:pt>
                <c:pt idx="1">
                  <c:v>4162</c:v>
                </c:pt>
                <c:pt idx="2">
                  <c:v>3108</c:v>
                </c:pt>
                <c:pt idx="3">
                  <c:v>2896</c:v>
                </c:pt>
                <c:pt idx="4">
                  <c:v>606</c:v>
                </c:pt>
                <c:pt idx="5">
                  <c:v>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4D-D543-B189-3DFA7FF0E59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GT" sz="2000"/>
              <a:t>Delitos Contra la Pripiedad Inmueble Según Incidencia 2016-2021 </a:t>
            </a:r>
            <a:endParaRPr lang="es-MX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6F7-294E-85B7-506EEA82F24C}"/>
              </c:ext>
            </c:extLst>
          </c:dPt>
          <c:dPt>
            <c:idx val="1"/>
            <c:invertIfNegative val="0"/>
            <c:bubble3D val="0"/>
            <c:spPr>
              <a:solidFill>
                <a:srgbClr val="83CC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F7-294E-85B7-506EEA82F24C}"/>
              </c:ext>
            </c:extLst>
          </c:dPt>
          <c:dPt>
            <c:idx val="2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6F7-294E-85B7-506EEA82F24C}"/>
              </c:ext>
            </c:extLst>
          </c:dPt>
          <c:dPt>
            <c:idx val="3"/>
            <c:invertIfNegative val="0"/>
            <c:bubble3D val="0"/>
            <c:spPr>
              <a:solidFill>
                <a:srgbClr val="83CC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F7-294E-85B7-506EEA82F24C}"/>
              </c:ext>
            </c:extLst>
          </c:dPt>
          <c:dPt>
            <c:idx val="4"/>
            <c:invertIfNegative val="0"/>
            <c:bubble3D val="0"/>
            <c:spPr>
              <a:solidFill>
                <a:srgbClr val="2233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6F7-294E-85B7-506EEA82F24C}"/>
              </c:ext>
            </c:extLst>
          </c:dPt>
          <c:dPt>
            <c:idx val="5"/>
            <c:invertIfNegative val="0"/>
            <c:bubble3D val="0"/>
            <c:spPr>
              <a:solidFill>
                <a:srgbClr val="83CC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6F7-294E-85B7-506EEA82F2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223368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'Base Denuncias'!$P$80:$U$80</c:f>
              <c:strCache>
                <c:ptCount val="6"/>
                <c:pt idx="0">
                  <c:v>Usurpación</c:v>
                </c:pt>
                <c:pt idx="1">
                  <c:v>Alteración de Linderos</c:v>
                </c:pt>
                <c:pt idx="2">
                  <c:v>Usurpación Agravada</c:v>
                </c:pt>
                <c:pt idx="3">
                  <c:v>Perturbación de la Posesión</c:v>
                </c:pt>
                <c:pt idx="4">
                  <c:v>Usurpación de Aguas</c:v>
                </c:pt>
                <c:pt idx="5">
                  <c:v>Usurpación de Áreas Protegidas</c:v>
                </c:pt>
              </c:strCache>
            </c:strRef>
          </c:cat>
          <c:val>
            <c:numRef>
              <c:f>'Base Denuncias'!$P$81:$U$81</c:f>
              <c:numCache>
                <c:formatCode>_-* #,##0_-;\-* #,##0_-;_-* "-"??_-;_-@_-</c:formatCode>
                <c:ptCount val="6"/>
                <c:pt idx="0">
                  <c:v>8489</c:v>
                </c:pt>
                <c:pt idx="1">
                  <c:v>4162</c:v>
                </c:pt>
                <c:pt idx="2">
                  <c:v>3108</c:v>
                </c:pt>
                <c:pt idx="3">
                  <c:v>2896</c:v>
                </c:pt>
                <c:pt idx="4">
                  <c:v>606</c:v>
                </c:pt>
                <c:pt idx="5">
                  <c:v>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F-B54C-972B-C727EB46EB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58298831"/>
        <c:axId val="258490639"/>
      </c:barChart>
      <c:catAx>
        <c:axId val="2582988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94C11E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58490639"/>
        <c:crosses val="autoZero"/>
        <c:auto val="1"/>
        <c:lblAlgn val="ctr"/>
        <c:lblOffset val="100"/>
        <c:noMultiLvlLbl val="0"/>
      </c:catAx>
      <c:valAx>
        <c:axId val="258490639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5829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Promedio Anual de Denuncias por Delitos Contra la Propiedad Inmueble por Cada 100,000 Habitantes en el Departamento (2016-2020)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223368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por Población'!$I$5:$I$26</c:f>
              <c:strCache>
                <c:ptCount val="22"/>
                <c:pt idx="0">
                  <c:v>Baja Verapaz</c:v>
                </c:pt>
                <c:pt idx="1">
                  <c:v>Zacapa</c:v>
                </c:pt>
                <c:pt idx="2">
                  <c:v>El Progreso</c:v>
                </c:pt>
                <c:pt idx="3">
                  <c:v>Huehuetenango</c:v>
                </c:pt>
                <c:pt idx="4">
                  <c:v>Jutiapa</c:v>
                </c:pt>
                <c:pt idx="5">
                  <c:v>Sololá</c:v>
                </c:pt>
                <c:pt idx="6">
                  <c:v>Chiquimula</c:v>
                </c:pt>
                <c:pt idx="7">
                  <c:v>Totonicapán</c:v>
                </c:pt>
                <c:pt idx="8">
                  <c:v>San Marcos</c:v>
                </c:pt>
                <c:pt idx="9">
                  <c:v>Izabal</c:v>
                </c:pt>
                <c:pt idx="10">
                  <c:v>Chimaltenango</c:v>
                </c:pt>
                <c:pt idx="11">
                  <c:v>Quetzaltenango</c:v>
                </c:pt>
                <c:pt idx="12">
                  <c:v>Santa Rosa</c:v>
                </c:pt>
                <c:pt idx="13">
                  <c:v>Jalapa</c:v>
                </c:pt>
                <c:pt idx="14">
                  <c:v>Alta Verapaz</c:v>
                </c:pt>
                <c:pt idx="15">
                  <c:v>Petén</c:v>
                </c:pt>
                <c:pt idx="16">
                  <c:v>Retalhuleu</c:v>
                </c:pt>
                <c:pt idx="17">
                  <c:v>Sacatepéquez</c:v>
                </c:pt>
                <c:pt idx="18">
                  <c:v>Suchitepéquez</c:v>
                </c:pt>
                <c:pt idx="19">
                  <c:v>Guatemala</c:v>
                </c:pt>
                <c:pt idx="20">
                  <c:v>Escuintla</c:v>
                </c:pt>
                <c:pt idx="21">
                  <c:v>Quiché</c:v>
                </c:pt>
              </c:strCache>
            </c:strRef>
          </c:cat>
          <c:val>
            <c:numRef>
              <c:f>'Denuncias por Población'!$J$5:$J$26</c:f>
              <c:numCache>
                <c:formatCode>0</c:formatCode>
                <c:ptCount val="22"/>
                <c:pt idx="0">
                  <c:v>74.329829435413856</c:v>
                </c:pt>
                <c:pt idx="1">
                  <c:v>73.601930114845089</c:v>
                </c:pt>
                <c:pt idx="2">
                  <c:v>49.254948140767247</c:v>
                </c:pt>
                <c:pt idx="3">
                  <c:v>42.01034626502566</c:v>
                </c:pt>
                <c:pt idx="4">
                  <c:v>40.131450977180357</c:v>
                </c:pt>
                <c:pt idx="5">
                  <c:v>37.382911550038784</c:v>
                </c:pt>
                <c:pt idx="6">
                  <c:v>37.102801261495244</c:v>
                </c:pt>
                <c:pt idx="7">
                  <c:v>35.931949093219998</c:v>
                </c:pt>
                <c:pt idx="8">
                  <c:v>35.300670848368895</c:v>
                </c:pt>
                <c:pt idx="9">
                  <c:v>32.004854558978984</c:v>
                </c:pt>
                <c:pt idx="10">
                  <c:v>31.732318245595803</c:v>
                </c:pt>
                <c:pt idx="11">
                  <c:v>31.685606700529721</c:v>
                </c:pt>
                <c:pt idx="12">
                  <c:v>29.197669229237004</c:v>
                </c:pt>
                <c:pt idx="13">
                  <c:v>27.061468609571246</c:v>
                </c:pt>
                <c:pt idx="14">
                  <c:v>25.71115118305039</c:v>
                </c:pt>
                <c:pt idx="15">
                  <c:v>24.083621854145626</c:v>
                </c:pt>
                <c:pt idx="16">
                  <c:v>22.580684641462788</c:v>
                </c:pt>
                <c:pt idx="17">
                  <c:v>19.850575999564253</c:v>
                </c:pt>
                <c:pt idx="18">
                  <c:v>17.811622263806711</c:v>
                </c:pt>
                <c:pt idx="19">
                  <c:v>15.541886478558764</c:v>
                </c:pt>
                <c:pt idx="20">
                  <c:v>15.194065312658129</c:v>
                </c:pt>
                <c:pt idx="21">
                  <c:v>13.884558011748149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F-E640-A9EF-72E83C61A4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60344319"/>
        <c:axId val="260465023"/>
      </c:barChart>
      <c:catAx>
        <c:axId val="260344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60465023"/>
        <c:crosses val="autoZero"/>
        <c:auto val="1"/>
        <c:lblAlgn val="ctr"/>
        <c:lblOffset val="100"/>
        <c:noMultiLvlLbl val="0"/>
      </c:catAx>
      <c:valAx>
        <c:axId val="26046502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60344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Termómetro de la Propiedad: Delitos Contra la Propiedad Inmueble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Comparativo!$B$2</c:f>
              <c:strCache>
                <c:ptCount val="1"/>
                <c:pt idx="0">
                  <c:v>Denuncias</c:v>
                </c:pt>
              </c:strCache>
            </c:strRef>
          </c:tx>
          <c:spPr>
            <a:solidFill>
              <a:srgbClr val="22336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Comparativo!$A$3:$A$7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Comparativo!$B$3:$B$7</c:f>
              <c:numCache>
                <c:formatCode>_-* #,##0_-;\-* #,##0_-;_-* "-"??_-;_-@_-</c:formatCode>
                <c:ptCount val="5"/>
                <c:pt idx="0">
                  <c:v>3938</c:v>
                </c:pt>
                <c:pt idx="1">
                  <c:v>3767</c:v>
                </c:pt>
                <c:pt idx="2">
                  <c:v>3824</c:v>
                </c:pt>
                <c:pt idx="3">
                  <c:v>4142</c:v>
                </c:pt>
                <c:pt idx="4">
                  <c:v>4039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D8-BC44-AE1C-867A4F9B0153}"/>
            </c:ext>
          </c:extLst>
        </c:ser>
        <c:ser>
          <c:idx val="1"/>
          <c:order val="1"/>
          <c:tx>
            <c:strRef>
              <c:f>Comparativo!$C$2</c:f>
              <c:strCache>
                <c:ptCount val="1"/>
                <c:pt idx="0">
                  <c:v>Desestimaciones</c:v>
                </c:pt>
              </c:strCache>
            </c:strRef>
          </c:tx>
          <c:spPr>
            <a:solidFill>
              <a:srgbClr val="83CCF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Comparativo!$A$3:$A$7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Comparativo!$C$3:$C$7</c:f>
              <c:numCache>
                <c:formatCode>_-* #,##0_-;\-* #,##0_-;_-* "-"??_-;_-@_-</c:formatCode>
                <c:ptCount val="5"/>
                <c:pt idx="0">
                  <c:v>1572</c:v>
                </c:pt>
                <c:pt idx="1">
                  <c:v>2540</c:v>
                </c:pt>
                <c:pt idx="2">
                  <c:v>2560</c:v>
                </c:pt>
                <c:pt idx="3">
                  <c:v>2851</c:v>
                </c:pt>
                <c:pt idx="4">
                  <c:v>2957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D8-BC44-AE1C-867A4F9B0153}"/>
            </c:ext>
          </c:extLst>
        </c:ser>
        <c:ser>
          <c:idx val="2"/>
          <c:order val="2"/>
          <c:tx>
            <c:strRef>
              <c:f>Comparativo!$D$2</c:f>
              <c:strCache>
                <c:ptCount val="1"/>
                <c:pt idx="0">
                  <c:v>Acusaciones</c:v>
                </c:pt>
              </c:strCache>
            </c:strRef>
          </c:tx>
          <c:spPr>
            <a:solidFill>
              <a:srgbClr val="94C11E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Comparativo!$A$3:$A$7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Comparativo!$D$3:$D$7</c:f>
              <c:numCache>
                <c:formatCode>_-* #,##0_-;\-* #,##0_-;_-* "-"??_-;_-@_-</c:formatCode>
                <c:ptCount val="5"/>
                <c:pt idx="0">
                  <c:v>65</c:v>
                </c:pt>
                <c:pt idx="1">
                  <c:v>113</c:v>
                </c:pt>
                <c:pt idx="2" formatCode="General">
                  <c:v>105</c:v>
                </c:pt>
                <c:pt idx="3" formatCode="General">
                  <c:v>115</c:v>
                </c:pt>
                <c:pt idx="4" formatCode="General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D8-BC44-AE1C-867A4F9B0153}"/>
            </c:ext>
          </c:extLst>
        </c:ser>
        <c:ser>
          <c:idx val="3"/>
          <c:order val="3"/>
          <c:tx>
            <c:strRef>
              <c:f>Comparativo!$E$2</c:f>
              <c:strCache>
                <c:ptCount val="1"/>
                <c:pt idx="0">
                  <c:v>Salidas Alternas</c:v>
                </c:pt>
              </c:strCache>
            </c:strRef>
          </c:tx>
          <c:spPr>
            <a:solidFill>
              <a:srgbClr val="F9B23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Comparativo!$A$3:$A$7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Comparativo!$E$3:$E$7</c:f>
              <c:numCache>
                <c:formatCode>_-* #,##0_-;\-* #,##0_-;_-* "-"??_-;_-@_-</c:formatCode>
                <c:ptCount val="5"/>
                <c:pt idx="0">
                  <c:v>846</c:v>
                </c:pt>
                <c:pt idx="1">
                  <c:v>1119</c:v>
                </c:pt>
                <c:pt idx="2">
                  <c:v>1253</c:v>
                </c:pt>
                <c:pt idx="3">
                  <c:v>1193</c:v>
                </c:pt>
                <c:pt idx="4">
                  <c:v>1246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D8-BC44-AE1C-867A4F9B0153}"/>
            </c:ext>
          </c:extLst>
        </c:ser>
        <c:ser>
          <c:idx val="4"/>
          <c:order val="4"/>
          <c:tx>
            <c:strRef>
              <c:f>Comparativo!$F$2</c:f>
              <c:strCache>
                <c:ptCount val="1"/>
                <c:pt idx="0">
                  <c:v>Sentencias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Comparativo!$A$3:$A$7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Comparativo!$F$3:$F$7</c:f>
              <c:numCache>
                <c:formatCode>#,##0</c:formatCode>
                <c:ptCount val="5"/>
                <c:pt idx="0">
                  <c:v>28</c:v>
                </c:pt>
                <c:pt idx="1">
                  <c:v>41</c:v>
                </c:pt>
                <c:pt idx="2" formatCode="General">
                  <c:v>58</c:v>
                </c:pt>
                <c:pt idx="3" formatCode="General">
                  <c:v>32</c:v>
                </c:pt>
                <c:pt idx="4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D8-BC44-AE1C-867A4F9B01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1604015"/>
        <c:axId val="260752575"/>
      </c:barChart>
      <c:catAx>
        <c:axId val="291604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60752575"/>
        <c:crosses val="autoZero"/>
        <c:auto val="1"/>
        <c:lblAlgn val="ctr"/>
        <c:lblOffset val="100"/>
        <c:noMultiLvlLbl val="0"/>
      </c:catAx>
      <c:valAx>
        <c:axId val="26075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9160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223368"/>
                </a:solidFill>
                <a:latin typeface="+mn-lt"/>
                <a:ea typeface="+mn-ea"/>
                <a:cs typeface="+mn-cs"/>
              </a:defRPr>
            </a:pPr>
            <a:r>
              <a:rPr lang="es-MX">
                <a:solidFill>
                  <a:srgbClr val="223368"/>
                </a:solidFill>
              </a:rPr>
              <a:t>Termómetro de la Propiedad: Delitos Contra la Propiedad Inmueble Sobre Base 100</a:t>
            </a:r>
            <a:endParaRPr lang="es-GT">
              <a:solidFill>
                <a:srgbClr val="223368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rgbClr val="223368"/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>
        <c:manualLayout>
          <c:layoutTarget val="inner"/>
          <c:xMode val="edge"/>
          <c:yMode val="edge"/>
          <c:x val="4.3849830297299892E-2"/>
          <c:y val="0.10792614549884362"/>
          <c:w val="0.94135196290215606"/>
          <c:h val="0.79476349089295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Comparativo!$B$13</c:f>
              <c:strCache>
                <c:ptCount val="1"/>
                <c:pt idx="0">
                  <c:v>Denuncias</c:v>
                </c:pt>
              </c:strCache>
            </c:strRef>
          </c:tx>
          <c:spPr>
            <a:solidFill>
              <a:srgbClr val="223368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Comparativo!$A$14:$A$18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Comparativo!$B$14:$B$18</c:f>
              <c:numCache>
                <c:formatCode>_-* #,##0_-;\-* #,##0_-;_-* "-"??_-;_-@_-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6-6A40-8D86-B63A5A20AEDE}"/>
            </c:ext>
          </c:extLst>
        </c:ser>
        <c:ser>
          <c:idx val="1"/>
          <c:order val="1"/>
          <c:tx>
            <c:strRef>
              <c:f>Comparativo!$C$13</c:f>
              <c:strCache>
                <c:ptCount val="1"/>
                <c:pt idx="0">
                  <c:v>Desestimaciones</c:v>
                </c:pt>
              </c:strCache>
            </c:strRef>
          </c:tx>
          <c:spPr>
            <a:solidFill>
              <a:srgbClr val="DFF1FD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Comparativo!$A$14:$A$18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Comparativo!$C$14:$C$18</c:f>
              <c:numCache>
                <c:formatCode>_-* #,##0_-;\-* #,##0_-;_-* "-"??_-;_-@_-</c:formatCode>
                <c:ptCount val="5"/>
                <c:pt idx="0">
                  <c:v>39.918740477399695</c:v>
                </c:pt>
                <c:pt idx="1">
                  <c:v>67.42766126891425</c:v>
                </c:pt>
                <c:pt idx="2">
                  <c:v>66.945606694560666</c:v>
                </c:pt>
                <c:pt idx="3">
                  <c:v>68.831482375663938</c:v>
                </c:pt>
                <c:pt idx="4">
                  <c:v>73.211190888833869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06-6A40-8D86-B63A5A20AEDE}"/>
            </c:ext>
          </c:extLst>
        </c:ser>
        <c:ser>
          <c:idx val="2"/>
          <c:order val="2"/>
          <c:tx>
            <c:strRef>
              <c:f>Comparativo!$D$13</c:f>
              <c:strCache>
                <c:ptCount val="1"/>
                <c:pt idx="0">
                  <c:v>Acusaciones</c:v>
                </c:pt>
              </c:strCache>
            </c:strRef>
          </c:tx>
          <c:spPr>
            <a:solidFill>
              <a:srgbClr val="94C11E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Comparativo!$A$14:$A$18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Comparativo!$D$14:$D$18</c:f>
              <c:numCache>
                <c:formatCode>_-* #,##0_-;\-* #,##0_-;_-* "-"??_-;_-@_-</c:formatCode>
                <c:ptCount val="5"/>
                <c:pt idx="0">
                  <c:v>1.6505840528186897</c:v>
                </c:pt>
                <c:pt idx="1">
                  <c:v>2.9997345367666579</c:v>
                </c:pt>
                <c:pt idx="2">
                  <c:v>2.74581589958159</c:v>
                </c:pt>
                <c:pt idx="3">
                  <c:v>2.7764365041042973</c:v>
                </c:pt>
                <c:pt idx="4">
                  <c:v>1.8073780638771975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06-6A40-8D86-B63A5A20AEDE}"/>
            </c:ext>
          </c:extLst>
        </c:ser>
        <c:ser>
          <c:idx val="3"/>
          <c:order val="3"/>
          <c:tx>
            <c:strRef>
              <c:f>Comparativo!$E$13</c:f>
              <c:strCache>
                <c:ptCount val="1"/>
                <c:pt idx="0">
                  <c:v>Salidas Alternas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Comparativo!$A$14:$A$18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Comparativo!$E$14:$E$18</c:f>
              <c:numCache>
                <c:formatCode>_-* #,##0_-;\-* #,##0_-;_-* "-"??_-;_-@_-</c:formatCode>
                <c:ptCount val="5"/>
                <c:pt idx="0">
                  <c:v>21.48298628745556</c:v>
                </c:pt>
                <c:pt idx="1">
                  <c:v>29.705335810990181</c:v>
                </c:pt>
                <c:pt idx="2">
                  <c:v>32.76673640167364</c:v>
                </c:pt>
                <c:pt idx="3">
                  <c:v>28.802510864316755</c:v>
                </c:pt>
                <c:pt idx="4">
                  <c:v>30.849220103986134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06-6A40-8D86-B63A5A20AEDE}"/>
            </c:ext>
          </c:extLst>
        </c:ser>
        <c:ser>
          <c:idx val="4"/>
          <c:order val="4"/>
          <c:tx>
            <c:strRef>
              <c:f>Comparativo!$F$13</c:f>
              <c:strCache>
                <c:ptCount val="1"/>
                <c:pt idx="0">
                  <c:v>Sentencias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223368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Comparativo!$A$14:$A$18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Comparativo!$F$14:$F$18</c:f>
              <c:numCache>
                <c:formatCode>_-* #,##0_-;\-* #,##0_-;_-* "-"??_-;_-@_-</c:formatCode>
                <c:ptCount val="5"/>
                <c:pt idx="0">
                  <c:v>0.71102082275266631</c:v>
                </c:pt>
                <c:pt idx="1">
                  <c:v>1.0883992567029468</c:v>
                </c:pt>
                <c:pt idx="2">
                  <c:v>1.5167364016736402</c:v>
                </c:pt>
                <c:pt idx="3">
                  <c:v>0.77257363592467398</c:v>
                </c:pt>
                <c:pt idx="4">
                  <c:v>0.37137905422134193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06-6A40-8D86-B63A5A20AED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55839615"/>
        <c:axId val="255841263"/>
      </c:barChart>
      <c:catAx>
        <c:axId val="25583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55841263"/>
        <c:crosses val="autoZero"/>
        <c:auto val="1"/>
        <c:lblAlgn val="ctr"/>
        <c:lblOffset val="100"/>
        <c:noMultiLvlLbl val="0"/>
      </c:catAx>
      <c:valAx>
        <c:axId val="25584126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25583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Relación </a:t>
            </a:r>
            <a:r>
              <a:rPr lang="es-MX" sz="2000" dirty="0"/>
              <a:t>Denuncias</a:t>
            </a:r>
            <a:r>
              <a:rPr lang="es-MX" dirty="0"/>
              <a:t> - Desestimaciones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Comparativo!$B$2</c:f>
              <c:strCache>
                <c:ptCount val="1"/>
                <c:pt idx="0">
                  <c:v>Denuncias</c:v>
                </c:pt>
              </c:strCache>
            </c:strRef>
          </c:tx>
          <c:spPr>
            <a:solidFill>
              <a:srgbClr val="22336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Comparativo!$A$3:$A$7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Comparativo!$B$3:$B$7</c:f>
              <c:numCache>
                <c:formatCode>_-* #,##0_-;\-* #,##0_-;_-* "-"??_-;_-@_-</c:formatCode>
                <c:ptCount val="5"/>
                <c:pt idx="0">
                  <c:v>3938</c:v>
                </c:pt>
                <c:pt idx="1">
                  <c:v>3767</c:v>
                </c:pt>
                <c:pt idx="2">
                  <c:v>3824</c:v>
                </c:pt>
                <c:pt idx="3">
                  <c:v>4142</c:v>
                </c:pt>
                <c:pt idx="4">
                  <c:v>4039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9-BD4B-8E82-07EFE405065D}"/>
            </c:ext>
          </c:extLst>
        </c:ser>
        <c:ser>
          <c:idx val="1"/>
          <c:order val="1"/>
          <c:tx>
            <c:strRef>
              <c:f>Comparativo!$C$2</c:f>
              <c:strCache>
                <c:ptCount val="1"/>
                <c:pt idx="0">
                  <c:v>Desestimaciones</c:v>
                </c:pt>
              </c:strCache>
            </c:strRef>
          </c:tx>
          <c:spPr>
            <a:solidFill>
              <a:srgbClr val="83CC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Comparativo!$A$3:$A$7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Comparativo!$C$3:$C$7</c:f>
              <c:numCache>
                <c:formatCode>_-* #,##0_-;\-* #,##0_-;_-* "-"??_-;_-@_-</c:formatCode>
                <c:ptCount val="5"/>
                <c:pt idx="0">
                  <c:v>1572</c:v>
                </c:pt>
                <c:pt idx="1">
                  <c:v>2540</c:v>
                </c:pt>
                <c:pt idx="2">
                  <c:v>2560</c:v>
                </c:pt>
                <c:pt idx="3">
                  <c:v>2851</c:v>
                </c:pt>
                <c:pt idx="4">
                  <c:v>2957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59-BD4B-8E82-07EFE40506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58239535"/>
        <c:axId val="588501599"/>
      </c:barChart>
      <c:catAx>
        <c:axId val="258239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588501599"/>
        <c:crosses val="autoZero"/>
        <c:auto val="1"/>
        <c:lblAlgn val="ctr"/>
        <c:lblOffset val="100"/>
        <c:noMultiLvlLbl val="0"/>
      </c:catAx>
      <c:valAx>
        <c:axId val="588501599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58239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RELACIÓN DENUNCIAS-DESESTIMACIONES Sobre base 100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Comparativo!$B$13</c:f>
              <c:strCache>
                <c:ptCount val="1"/>
                <c:pt idx="0">
                  <c:v>Denuncias</c:v>
                </c:pt>
              </c:strCache>
            </c:strRef>
          </c:tx>
          <c:spPr>
            <a:solidFill>
              <a:srgbClr val="22336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Comparativo!$A$14:$A$18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Comparativo!$B$14:$B$18</c:f>
              <c:numCache>
                <c:formatCode>_-* #,##0_-;\-* #,##0_-;_-* "-"??_-;_-@_-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D-0F43-9750-224C83B7A098}"/>
            </c:ext>
          </c:extLst>
        </c:ser>
        <c:ser>
          <c:idx val="1"/>
          <c:order val="1"/>
          <c:tx>
            <c:strRef>
              <c:f>Comparativo!$C$13</c:f>
              <c:strCache>
                <c:ptCount val="1"/>
                <c:pt idx="0">
                  <c:v>Desestimaciones</c:v>
                </c:pt>
              </c:strCache>
            </c:strRef>
          </c:tx>
          <c:spPr>
            <a:solidFill>
              <a:srgbClr val="83CC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223368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Comparativo!$A$14:$A$18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Comparativo!$C$14:$C$18</c:f>
              <c:numCache>
                <c:formatCode>_-* #,##0_-;\-* #,##0_-;_-* "-"??_-;_-@_-</c:formatCode>
                <c:ptCount val="5"/>
                <c:pt idx="0">
                  <c:v>39.918740477399695</c:v>
                </c:pt>
                <c:pt idx="1">
                  <c:v>67.42766126891425</c:v>
                </c:pt>
                <c:pt idx="2">
                  <c:v>66.945606694560666</c:v>
                </c:pt>
                <c:pt idx="3">
                  <c:v>68.831482375663938</c:v>
                </c:pt>
                <c:pt idx="4">
                  <c:v>73.211190888833869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CD-0F43-9750-224C83B7A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7292623"/>
        <c:axId val="246096591"/>
      </c:barChart>
      <c:catAx>
        <c:axId val="377292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s-GT"/>
          </a:p>
        </c:txPr>
        <c:crossAx val="246096591"/>
        <c:crosses val="autoZero"/>
        <c:auto val="1"/>
        <c:lblAlgn val="ctr"/>
        <c:lblOffset val="100"/>
        <c:noMultiLvlLbl val="0"/>
      </c:catAx>
      <c:valAx>
        <c:axId val="246096591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377292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A1C66-5A90-5C4E-AE8B-B26B0A814E08}" type="datetimeFigureOut">
              <a:rPr lang="es-GT" smtClean="0"/>
              <a:t>7/09/21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10842-C877-3646-A075-C8C1B7D7B5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0517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10842-C877-3646-A075-C8C1B7D7B541}" type="slidenum">
              <a:rPr lang="es-GT" smtClean="0"/>
              <a:t>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6534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10842-C877-3646-A075-C8C1B7D7B541}" type="slidenum">
              <a:rPr lang="es-GT" smtClean="0"/>
              <a:t>6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275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319F5-E0DC-C841-AB3E-90EFB3A64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6B9800-99F5-3947-9A3D-5B60935F2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46B8A4-9758-2A44-8F66-A36F45E2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B202E4-BE4B-9149-91C2-52EED93C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65D0C4-D7B8-5744-B1AE-13CC56D3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4985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93D98-0E54-C542-B413-DA5F69AE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3C722B-2A8D-BD47-8B32-B36EBFCE4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899B3B-1873-0D48-A5A8-A66F86E1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830EF-22CB-C347-ABE7-1D21ED84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BFED0B-D1A8-184A-8699-08C8A35B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2652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352A8A-287C-3942-A73D-59D0E7EBE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2413B3-5B41-834B-8D24-27E8B2C7E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44E464-F03C-A646-BF01-5AE156E4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8A8ABB-A519-2242-8A9C-758EC026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4E799-84F0-8040-93FF-981247DB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8051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FFDD8-93E7-9049-923E-55FD11B3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7DE13A-A2A6-0344-9D91-7CF50C271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9F3ED7-774D-4441-94D7-B2D6EFE2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034117-9C47-DC4D-8530-0A234155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67F34-A8CF-124E-ABFD-C9094044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1937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23B70-1EDD-9043-9F3B-921B0B4D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82C5DB-97D8-6949-B8C5-7049F3080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A245EE-5FC4-EC44-A8BE-195BC9BE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7D6377-FFD0-C84B-9A78-319A9D36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EE0906-4C27-3841-B568-11DC2D0B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6947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1B66-4C57-D048-9320-C26247AC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56BAA0-9C14-8F41-90E7-97218CA0C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3C1700-BC02-6440-86A1-9277414DF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EF83E-C404-E04B-8330-148CC444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79594F-AB0D-0541-9BB5-1DD67750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9C9E92-14B2-A24D-B3FC-8D28733E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6927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5CF3B-64EE-CD4B-801E-2DADA6D3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601A5E-690F-DD4D-9FF0-79203942D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4C2CF-8B36-9C4A-A1BE-ACCD39C50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FA89D0-52AD-A842-9B73-384A45895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58E394-8989-1344-B946-091255FE6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6540D9-E15A-8A4F-8F5E-D3F9255C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9F71C8-E77B-A041-A597-E41D64B9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585A34-4679-2B4B-80DC-DD42AF59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3087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2C3E6-54F0-704C-A1D9-E579776B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9067BD-2AE6-6F48-A128-3D660ECA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6854CD-1D20-8F47-ABCC-35B62F75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0331AE-42F1-9245-8919-877300F3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476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BE771D-5C97-394B-B61B-692AAE58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6E9697-7CE2-F343-84CA-AE1270AC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4F4172-6A40-A941-B7B6-F6533560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6217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40AF-D50A-C94C-8CE6-790011559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A8BCA-8E75-8D45-A72F-F77D0E42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48BC83-5AD4-2A4B-B428-CB42E5E12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CB76CC-12C5-084C-A08A-5C766F5A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00950F-366F-014F-B0E7-A6E4D752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9679B8-10D5-9246-AB54-A2B6BB39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997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CDFB5-5A1D-BA45-9DC7-2476F145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94307C-33CF-214F-BB7F-6140527FE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D5C657-12FE-2546-8638-E19C0BE0D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64D2F7-75D8-2C46-973E-2EA99815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EF5A39-C20B-8F43-9529-AEFCF246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0E4FB6-20D8-204E-ACE9-9C35BAE7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0316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71882B-374E-D443-87A2-F0EBCE580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230E12-672D-C04B-8221-2459E815F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049768-B413-8D41-A586-7441183B3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8799-600D-2149-BB3D-141160FEE07B}" type="datetimeFigureOut">
              <a:rPr lang="es-GT" smtClean="0"/>
              <a:t>7/09/21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31ACB9-52BE-7441-88E6-4E2474C75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24A35-98C8-EE49-AEA6-A9865A799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F1E5-528E-A64E-9182-8281F28B81B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533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F1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ítulo 12">
            <a:extLst>
              <a:ext uri="{FF2B5EF4-FFF2-40B4-BE49-F238E27FC236}">
                <a16:creationId xmlns:a16="http://schemas.microsoft.com/office/drawing/2014/main" id="{EFAA71AF-B2B6-A544-A009-1266C58EC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15" name="Imagen 1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3B74588F-8E21-5F47-B694-9971F2F1E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5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2D7076A9-76CD-C944-9AFA-705430831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CAA3CB3-AAE8-4F4E-A849-336E2F3FD8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634018"/>
              </p:ext>
            </p:extLst>
          </p:nvPr>
        </p:nvGraphicFramePr>
        <p:xfrm>
          <a:off x="1406525" y="920365"/>
          <a:ext cx="9378949" cy="501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730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97B1E21E-FF1C-9744-9A6B-9EC14187D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C19430C-83AC-174D-BC69-3B54F99352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891600"/>
              </p:ext>
            </p:extLst>
          </p:nvPr>
        </p:nvGraphicFramePr>
        <p:xfrm>
          <a:off x="1469572" y="1066799"/>
          <a:ext cx="8704943" cy="5537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330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A1465BFD-A22D-F241-BA80-17782AAA6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F6D1EA-0741-ED47-BF3D-F695ECBAC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428182"/>
              </p:ext>
            </p:extLst>
          </p:nvPr>
        </p:nvGraphicFramePr>
        <p:xfrm>
          <a:off x="905327" y="987651"/>
          <a:ext cx="9494565" cy="571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4346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B476E30E-2348-BC4D-83EB-F9C14C037E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5EABABE-9C0C-EB48-A26B-629C91B78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556545"/>
              </p:ext>
            </p:extLst>
          </p:nvPr>
        </p:nvGraphicFramePr>
        <p:xfrm>
          <a:off x="1065893" y="1051831"/>
          <a:ext cx="9072563" cy="570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376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049DE1E3-D1B8-F44A-96CD-512FEBFE5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4E817C6-1BA7-4C43-9B5F-D8D7336C7B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694420"/>
              </p:ext>
            </p:extLst>
          </p:nvPr>
        </p:nvGraphicFramePr>
        <p:xfrm>
          <a:off x="391886" y="856343"/>
          <a:ext cx="10159999" cy="600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943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D9A143C8-A7A0-254A-AFB1-50C641E92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D5445E-936B-FD43-AE14-253B7EE32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929083"/>
              </p:ext>
            </p:extLst>
          </p:nvPr>
        </p:nvGraphicFramePr>
        <p:xfrm>
          <a:off x="514112" y="1237757"/>
          <a:ext cx="10002631" cy="548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007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7383C67F-3893-BE49-8F0D-71DD0BAB6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456D673-BEE5-494F-84D5-2B72BFFEE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227771"/>
              </p:ext>
            </p:extLst>
          </p:nvPr>
        </p:nvGraphicFramePr>
        <p:xfrm>
          <a:off x="1396077" y="1238865"/>
          <a:ext cx="8750813" cy="5313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544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DDED6177-F7D9-3E46-8F19-489B583AD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DD814FB-AA47-9E47-8505-A3A5B19957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974223"/>
              </p:ext>
            </p:extLst>
          </p:nvPr>
        </p:nvGraphicFramePr>
        <p:xfrm>
          <a:off x="934544" y="1045085"/>
          <a:ext cx="8984372" cy="5634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568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9496FE98-B965-314B-9D0B-7376DC7BD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2E3150C-C53D-BC48-8B05-943CE1D190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694868"/>
              </p:ext>
            </p:extLst>
          </p:nvPr>
        </p:nvGraphicFramePr>
        <p:xfrm>
          <a:off x="541418" y="1271591"/>
          <a:ext cx="9404350" cy="5244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461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92</Words>
  <Application>Microsoft Macintosh PowerPoint</Application>
  <PresentationFormat>Panorámica</PresentationFormat>
  <Paragraphs>14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Termómetro de la Propiedad:  Delitos Contra la Propiedad Inmueble  </dc:title>
  <dc:creator>José Fernando Orellana Wer</dc:creator>
  <cp:lastModifiedBy>Fernando Lopez</cp:lastModifiedBy>
  <cp:revision>4</cp:revision>
  <dcterms:created xsi:type="dcterms:W3CDTF">2021-08-31T20:46:29Z</dcterms:created>
  <dcterms:modified xsi:type="dcterms:W3CDTF">2021-09-07T19:50:34Z</dcterms:modified>
</cp:coreProperties>
</file>