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.xml" ContentType="application/vnd.openxmlformats-officedocument.presentationml.notesSlid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notesSlides/notesSlide2.xml" ContentType="application/vnd.openxmlformats-officedocument.presentationml.notesSlid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12"/>
  </p:notesMasterIdLst>
  <p:sldIdLst>
    <p:sldId id="256" r:id="rId2"/>
    <p:sldId id="261" r:id="rId3"/>
    <p:sldId id="262" r:id="rId4"/>
    <p:sldId id="263" r:id="rId5"/>
    <p:sldId id="264" r:id="rId6"/>
    <p:sldId id="265" r:id="rId7"/>
    <p:sldId id="257" r:id="rId8"/>
    <p:sldId id="258" r:id="rId9"/>
    <p:sldId id="259" r:id="rId10"/>
    <p:sldId id="260" r:id="rId11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23368"/>
    <a:srgbClr val="83CCF2"/>
    <a:srgbClr val="DFF1FD"/>
    <a:srgbClr val="F9B232"/>
    <a:srgbClr val="94C11E"/>
    <a:srgbClr val="DEDC0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024"/>
    <p:restoredTop sz="94648"/>
  </p:normalViewPr>
  <p:slideViewPr>
    <p:cSldViewPr snapToGrid="0" snapToObjects="1">
      <p:cViewPr varScale="1">
        <p:scale>
          <a:sx n="78" d="100"/>
          <a:sy n="78" d="100"/>
        </p:scale>
        <p:origin x="168" y="10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w/Downloads/20210828%20Termometro%20de%20la%20Propiedad%20-Propiedad%20Inmueble%20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w/Downloads/20210828%20Termometro%20de%20la%20Propiedad%20-Propiedad%20Inmueble%20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w/Downloads/20210828%20Termometro%20de%20la%20Propiedad%20-Propiedad%20Inmueble%20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w/Downloads/20210828%20Termometro%20de%20la%20Propiedad%20-Propiedad%20Inmueble%20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w/Downloads/20210828%20Termometro%20de%20la%20Propiedad%20-Propiedad%20Inmueble%20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w/Downloads/20210828%20Termometro%20de%20la%20Propiedad%20-Propiedad%20Inmueble%20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w/Downloads/20210828%20Termometro%20de%20la%20Propiedad%20-Propiedad%20Inmueble%20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w/Downloads/20210828%20Termometro%20de%20la%20Propiedad%20-Propiedad%20Inmueble%20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oleObject" Target="file:////Users/jfow/Downloads/20210828%20Termometro%20de%20la%20Propiedad%20-Propiedad%20Inmueble%20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sz="18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Denuncias por Delitos Contra la Propiedad Inmueble: </a:t>
            </a:r>
          </a:p>
          <a:p>
            <a:pPr>
              <a:defRPr/>
            </a:pPr>
            <a:r>
              <a:rPr lang="es-MX" sz="1800" b="1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Nivel Nacional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GT"/>
        </a:p>
      </c:txPr>
    </c:title>
    <c:autoTitleDeleted val="0"/>
    <c:plotArea>
      <c:layout>
        <c:manualLayout>
          <c:layoutTarget val="inner"/>
          <c:xMode val="edge"/>
          <c:yMode val="edge"/>
          <c:x val="9.9065604533078222E-2"/>
          <c:y val="0.14595040628802392"/>
          <c:w val="0.88224280668187505"/>
          <c:h val="0.7046349002111859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'Base Denuncias'!$Q$3</c:f>
              <c:strCache>
                <c:ptCount val="1"/>
                <c:pt idx="0">
                  <c:v>Denuncias totales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22336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DCA4-7547-A716-7AB1497AAB24}"/>
              </c:ext>
            </c:extLst>
          </c:dPt>
          <c:dPt>
            <c:idx val="1"/>
            <c:invertIfNegative val="0"/>
            <c:bubble3D val="0"/>
            <c:spPr>
              <a:solidFill>
                <a:srgbClr val="22336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DCA4-7547-A716-7AB1497AAB24}"/>
              </c:ext>
            </c:extLst>
          </c:dPt>
          <c:dPt>
            <c:idx val="2"/>
            <c:invertIfNegative val="0"/>
            <c:bubble3D val="0"/>
            <c:spPr>
              <a:solidFill>
                <a:srgbClr val="22336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DCA4-7547-A716-7AB1497AAB24}"/>
              </c:ext>
            </c:extLst>
          </c:dPt>
          <c:dPt>
            <c:idx val="3"/>
            <c:invertIfNegative val="0"/>
            <c:bubble3D val="0"/>
            <c:spPr>
              <a:solidFill>
                <a:srgbClr val="22336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DCA4-7547-A716-7AB1497AAB24}"/>
              </c:ext>
            </c:extLst>
          </c:dPt>
          <c:dPt>
            <c:idx val="4"/>
            <c:invertIfNegative val="0"/>
            <c:bubble3D val="0"/>
            <c:spPr>
              <a:solidFill>
                <a:srgbClr val="22336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DCA4-7547-A716-7AB1497AAB24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'Base Denuncias'!$P$4:$P$8</c:f>
              <c:strCache>
                <c:ptCount val="5"/>
                <c:pt idx="0">
                  <c:v>Año 2016</c:v>
                </c:pt>
                <c:pt idx="1">
                  <c:v>Año 2017</c:v>
                </c:pt>
                <c:pt idx="2">
                  <c:v>Año 2018</c:v>
                </c:pt>
                <c:pt idx="3">
                  <c:v>Año 2019</c:v>
                </c:pt>
                <c:pt idx="4">
                  <c:v>Año 2020</c:v>
                </c:pt>
              </c:strCache>
            </c:strRef>
          </c:cat>
          <c:val>
            <c:numRef>
              <c:f>'Base Denuncias'!$Q$4:$Q$8</c:f>
              <c:numCache>
                <c:formatCode>_-* #,##0_-;\-* #,##0_-;_-* "-"??_-;_-@_-</c:formatCode>
                <c:ptCount val="5"/>
                <c:pt idx="0">
                  <c:v>3938</c:v>
                </c:pt>
                <c:pt idx="1">
                  <c:v>3767</c:v>
                </c:pt>
                <c:pt idx="2">
                  <c:v>3824</c:v>
                </c:pt>
                <c:pt idx="3">
                  <c:v>4142</c:v>
                </c:pt>
                <c:pt idx="4">
                  <c:v>4039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82-8142-BAD3-6179F4C6D851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axId val="1420032127"/>
        <c:axId val="1373818735"/>
      </c:barChart>
      <c:lineChart>
        <c:grouping val="standard"/>
        <c:varyColors val="0"/>
        <c:ser>
          <c:idx val="1"/>
          <c:order val="1"/>
          <c:tx>
            <c:strRef>
              <c:f>'Base Denuncias'!$R$3</c:f>
              <c:strCache>
                <c:ptCount val="1"/>
                <c:pt idx="0">
                  <c:v>Denuncias promedio</c:v>
                </c:pt>
              </c:strCache>
            </c:strRef>
          </c:tx>
          <c:spPr>
            <a:ln w="28575" cap="rnd">
              <a:solidFill>
                <a:srgbClr val="94C11E"/>
              </a:solidFill>
              <a:round/>
            </a:ln>
            <a:effectLst/>
          </c:spPr>
          <c:marker>
            <c:symbol val="none"/>
          </c:marker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F682-8142-BAD3-6179F4C6D85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F682-8142-BAD3-6179F4C6D851}"/>
                </c:ext>
              </c:extLst>
            </c:dLbl>
            <c:dLbl>
              <c:idx val="2"/>
              <c:layout>
                <c:manualLayout>
                  <c:x val="-7.9439252336448593E-2"/>
                  <c:y val="-4.2628774422735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F682-8142-BAD3-6179F4C6D85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F682-8142-BAD3-6179F4C6D851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682-8142-BAD3-6179F4C6D85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5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'Base Denuncias'!$P$4:$P$8</c:f>
              <c:strCache>
                <c:ptCount val="5"/>
                <c:pt idx="0">
                  <c:v>Año 2016</c:v>
                </c:pt>
                <c:pt idx="1">
                  <c:v>Año 2017</c:v>
                </c:pt>
                <c:pt idx="2">
                  <c:v>Año 2018</c:v>
                </c:pt>
                <c:pt idx="3">
                  <c:v>Año 2019</c:v>
                </c:pt>
                <c:pt idx="4">
                  <c:v>Año 2020</c:v>
                </c:pt>
              </c:strCache>
            </c:strRef>
          </c:cat>
          <c:val>
            <c:numRef>
              <c:f>'Base Denuncias'!$R$4:$R$8</c:f>
              <c:numCache>
                <c:formatCode>_-* #,##0_-;\-* #,##0_-;_-* "-"??_-;_-@_-</c:formatCode>
                <c:ptCount val="5"/>
                <c:pt idx="0">
                  <c:v>3942</c:v>
                </c:pt>
                <c:pt idx="1">
                  <c:v>3942</c:v>
                </c:pt>
                <c:pt idx="2">
                  <c:v>3942</c:v>
                </c:pt>
                <c:pt idx="3">
                  <c:v>3942</c:v>
                </c:pt>
                <c:pt idx="4">
                  <c:v>3942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6-F682-8142-BAD3-6179F4C6D8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420032127"/>
        <c:axId val="1373818735"/>
      </c:lineChart>
      <c:catAx>
        <c:axId val="1420032127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1373818735"/>
        <c:crosses val="autoZero"/>
        <c:auto val="1"/>
        <c:lblAlgn val="ctr"/>
        <c:lblOffset val="100"/>
        <c:noMultiLvlLbl val="0"/>
      </c:catAx>
      <c:valAx>
        <c:axId val="137381873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1420032127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G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GT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cap="none" spc="2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dirty="0">
                <a:solidFill>
                  <a:srgbClr val="223368"/>
                </a:solidFill>
              </a:rPr>
              <a:t>Denuncias por Delitos contra la Propiedad Física 2016-2021 por Departamento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862" b="0" i="0" u="none" strike="noStrike" kern="1200" cap="none" spc="2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es-GT"/>
        </a:p>
      </c:txPr>
    </c:title>
    <c:autoTitleDeleted val="0"/>
    <c:plotArea>
      <c:layout/>
      <c:barChart>
        <c:barDir val="bar"/>
        <c:grouping val="clustered"/>
        <c:varyColors val="0"/>
        <c:ser>
          <c:idx val="0"/>
          <c:order val="0"/>
          <c:spPr>
            <a:solidFill>
              <a:srgbClr val="223368"/>
            </a:soli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dLbls>
            <c:dLbl>
              <c:idx val="19"/>
              <c:tx>
                <c:rich>
                  <a:bodyPr/>
                  <a:lstStyle/>
                  <a:p>
                    <a:fld id="{1899ECCC-DA65-CE4B-989D-F9E48130E39B}" type="VALUE">
                      <a:rPr lang="en-US">
                        <a:solidFill>
                          <a:schemeClr val="bg1"/>
                        </a:solidFill>
                      </a:rPr>
                      <a:pPr/>
                      <a:t>[VALOR]</a:t>
                    </a:fld>
                    <a:endParaRPr lang="es-GT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dlblFieldTable/>
                  <c15:showDataLabelsRange val="0"/>
                </c:ext>
                <c:ext xmlns:c16="http://schemas.microsoft.com/office/drawing/2014/chart" uri="{C3380CC4-5D6E-409C-BE32-E72D297353CC}">
                  <c16:uniqueId val="{00000000-E7D0-CF4C-B0AE-0D9B4E79526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0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'Base Denuncias'!$P$33:$P$54</c:f>
              <c:strCache>
                <c:ptCount val="22"/>
                <c:pt idx="0">
                  <c:v>Huehuetenango</c:v>
                </c:pt>
                <c:pt idx="1">
                  <c:v>Guatemala</c:v>
                </c:pt>
                <c:pt idx="2">
                  <c:v>San Marcos</c:v>
                </c:pt>
                <c:pt idx="3">
                  <c:v>Alta Verapaz</c:v>
                </c:pt>
                <c:pt idx="4">
                  <c:v>Quetzaltenango</c:v>
                </c:pt>
                <c:pt idx="5">
                  <c:v>Baja Verapaz</c:v>
                </c:pt>
                <c:pt idx="6">
                  <c:v>Jutiapa</c:v>
                </c:pt>
                <c:pt idx="7">
                  <c:v>Chimaltenago</c:v>
                </c:pt>
                <c:pt idx="8">
                  <c:v>Zacapa</c:v>
                </c:pt>
                <c:pt idx="9">
                  <c:v>Sololá</c:v>
                </c:pt>
                <c:pt idx="10">
                  <c:v>Chiquimula</c:v>
                </c:pt>
                <c:pt idx="11">
                  <c:v>Totonicapán</c:v>
                </c:pt>
                <c:pt idx="12">
                  <c:v>Quiché</c:v>
                </c:pt>
                <c:pt idx="13">
                  <c:v>Petén</c:v>
                </c:pt>
                <c:pt idx="14">
                  <c:v>Izabal</c:v>
                </c:pt>
                <c:pt idx="15">
                  <c:v>Santa Rosa</c:v>
                </c:pt>
                <c:pt idx="16">
                  <c:v>Escuintla</c:v>
                </c:pt>
                <c:pt idx="17">
                  <c:v>Suchitepequez</c:v>
                </c:pt>
                <c:pt idx="18">
                  <c:v>Jalapa</c:v>
                </c:pt>
                <c:pt idx="19">
                  <c:v>El Progreso</c:v>
                </c:pt>
                <c:pt idx="20">
                  <c:v>Retalhuleu</c:v>
                </c:pt>
                <c:pt idx="21">
                  <c:v>Sacatepequez</c:v>
                </c:pt>
              </c:strCache>
            </c:strRef>
          </c:cat>
          <c:val>
            <c:numRef>
              <c:f>'Base Denuncias'!$Q$33:$Q$54</c:f>
              <c:numCache>
                <c:formatCode>_-* #,##0_-;\-* #,##0_-;_-* "-"??_-;_-@_-</c:formatCode>
                <c:ptCount val="22"/>
                <c:pt idx="0">
                  <c:v>2459</c:v>
                </c:pt>
                <c:pt idx="1">
                  <c:v>2343</c:v>
                </c:pt>
                <c:pt idx="2">
                  <c:v>1822</c:v>
                </c:pt>
                <c:pt idx="3">
                  <c:v>1562</c:v>
                </c:pt>
                <c:pt idx="4">
                  <c:v>1266</c:v>
                </c:pt>
                <c:pt idx="5">
                  <c:v>1113</c:v>
                </c:pt>
                <c:pt idx="6">
                  <c:v>980</c:v>
                </c:pt>
                <c:pt idx="7">
                  <c:v>977</c:v>
                </c:pt>
                <c:pt idx="8">
                  <c:v>903</c:v>
                </c:pt>
                <c:pt idx="9">
                  <c:v>788</c:v>
                </c:pt>
                <c:pt idx="10">
                  <c:v>770</c:v>
                </c:pt>
                <c:pt idx="11">
                  <c:v>752</c:v>
                </c:pt>
                <c:pt idx="12">
                  <c:v>659</c:v>
                </c:pt>
                <c:pt idx="13">
                  <c:v>657</c:v>
                </c:pt>
                <c:pt idx="14">
                  <c:v>654</c:v>
                </c:pt>
                <c:pt idx="15">
                  <c:v>579</c:v>
                </c:pt>
                <c:pt idx="16">
                  <c:v>557</c:v>
                </c:pt>
                <c:pt idx="17">
                  <c:v>494</c:v>
                </c:pt>
                <c:pt idx="18">
                  <c:v>464</c:v>
                </c:pt>
                <c:pt idx="19">
                  <c:v>435</c:v>
                </c:pt>
                <c:pt idx="20">
                  <c:v>369</c:v>
                </c:pt>
                <c:pt idx="21">
                  <c:v>328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3FAB-4B49-86E6-C23E429E0064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axId val="247316527"/>
        <c:axId val="615063327"/>
      </c:barChart>
      <c:catAx>
        <c:axId val="247316527"/>
        <c:scaling>
          <c:orientation val="minMax"/>
        </c:scaling>
        <c:delete val="0"/>
        <c:axPos val="l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rgbClr val="223368"/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615063327"/>
        <c:crosses val="autoZero"/>
        <c:auto val="1"/>
        <c:lblAlgn val="ctr"/>
        <c:lblOffset val="100"/>
        <c:noMultiLvlLbl val="0"/>
      </c:catAx>
      <c:valAx>
        <c:axId val="615063327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rgbClr val="94C11E"/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247316527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G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1" i="0" u="none" strike="noStrike" kern="1200" cap="all" spc="50" baseline="0">
                <a:solidFill>
                  <a:srgbClr val="22336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pPr>
            <a:r>
              <a:rPr lang="es-GT" sz="2000" b="0" i="0" u="none" strike="noStrike" cap="all" baseline="0" dirty="0">
                <a:solidFill>
                  <a:srgbClr val="223368"/>
                </a:solidFill>
                <a:effectLst/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Delitos Contra la Propiedad Inmueble Según Incidencia 2016-2021</a:t>
            </a:r>
            <a:r>
              <a:rPr lang="es-GT" sz="2000" b="1" i="0" u="none" strike="noStrike" cap="all" baseline="0" dirty="0">
                <a:solidFill>
                  <a:srgbClr val="223368"/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 </a:t>
            </a:r>
            <a:endParaRPr lang="es-MX" sz="2000" dirty="0">
              <a:solidFill>
                <a:srgbClr val="223368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cap="all" spc="50" baseline="0">
              <a:solidFill>
                <a:srgbClr val="223368"/>
              </a:solidFill>
              <a:latin typeface="Lato" panose="020F0502020204030203" pitchFamily="34" charset="0"/>
              <a:ea typeface="Lato" panose="020F0502020204030203" pitchFamily="34" charset="0"/>
              <a:cs typeface="Lato" panose="020F0502020204030203" pitchFamily="34" charset="0"/>
            </a:defRPr>
          </a:pPr>
          <a:endParaRPr lang="es-GT"/>
        </a:p>
      </c:txPr>
    </c:title>
    <c:autoTitleDeleted val="0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rgbClr val="223368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F04D-D543-B189-3DFA7FF0E593}"/>
              </c:ext>
            </c:extLst>
          </c:dPt>
          <c:dPt>
            <c:idx val="1"/>
            <c:bubble3D val="0"/>
            <c:spPr>
              <a:solidFill>
                <a:srgbClr val="83CCF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F04D-D543-B189-3DFA7FF0E593}"/>
              </c:ext>
            </c:extLst>
          </c:dPt>
          <c:dPt>
            <c:idx val="2"/>
            <c:bubble3D val="0"/>
            <c:spPr>
              <a:solidFill>
                <a:srgbClr val="94C11E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F04D-D543-B189-3DFA7FF0E593}"/>
              </c:ext>
            </c:extLst>
          </c:dPt>
          <c:dPt>
            <c:idx val="3"/>
            <c:bubble3D val="0"/>
            <c:spPr>
              <a:solidFill>
                <a:srgbClr val="F9B232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F04D-D543-B189-3DFA7FF0E593}"/>
              </c:ext>
            </c:extLst>
          </c:dPt>
          <c:dPt>
            <c:idx val="4"/>
            <c:bubble3D val="0"/>
            <c:spPr>
              <a:solidFill>
                <a:srgbClr val="DEDC01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F04D-D543-B189-3DFA7FF0E593}"/>
              </c:ext>
            </c:extLst>
          </c:dPt>
          <c:dPt>
            <c:idx val="5"/>
            <c:bubble3D val="0"/>
            <c:spPr>
              <a:solidFill>
                <a:srgbClr val="DFF1FD"/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F04D-D543-B189-3DFA7FF0E593}"/>
              </c:ext>
            </c:extLst>
          </c:dPt>
          <c:dLbls>
            <c:dLbl>
              <c:idx val="5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000" b="1" i="0" u="none" strike="noStrike" kern="1200" baseline="0">
                      <a:solidFill>
                        <a:srgbClr val="223368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es-GT"/>
                </a:p>
              </c:txPr>
              <c:dLblPos val="inEnd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6="http://schemas.microsoft.com/office/drawing/2014/chart" uri="{C3380CC4-5D6E-409C-BE32-E72D297353CC}">
                  <c16:uniqueId val="{0000000B-F04D-D543-B189-3DFA7FF0E59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'Base Denuncias'!$P$80:$U$80</c:f>
              <c:strCache>
                <c:ptCount val="6"/>
                <c:pt idx="0">
                  <c:v>Usurpación</c:v>
                </c:pt>
                <c:pt idx="1">
                  <c:v>Alteración de Linderos</c:v>
                </c:pt>
                <c:pt idx="2">
                  <c:v>Usurpación Agravada</c:v>
                </c:pt>
                <c:pt idx="3">
                  <c:v>Perturbación de la Posesión</c:v>
                </c:pt>
                <c:pt idx="4">
                  <c:v>Usurpación de Aguas</c:v>
                </c:pt>
                <c:pt idx="5">
                  <c:v>Usurpación de Áreas Protegidas</c:v>
                </c:pt>
              </c:strCache>
            </c:strRef>
          </c:cat>
          <c:val>
            <c:numRef>
              <c:f>'Base Denuncias'!$P$81:$U$81</c:f>
              <c:numCache>
                <c:formatCode>_-* #,##0_-;\-* #,##0_-;_-* "-"??_-;_-@_-</c:formatCode>
                <c:ptCount val="6"/>
                <c:pt idx="0">
                  <c:v>8489</c:v>
                </c:pt>
                <c:pt idx="1">
                  <c:v>4162</c:v>
                </c:pt>
                <c:pt idx="2">
                  <c:v>3108</c:v>
                </c:pt>
                <c:pt idx="3">
                  <c:v>2896</c:v>
                </c:pt>
                <c:pt idx="4">
                  <c:v>606</c:v>
                </c:pt>
                <c:pt idx="5">
                  <c:v>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F04D-D543-B189-3DFA7FF0E593}"/>
            </c:ext>
          </c:extLst>
        </c:ser>
        <c:dLbls>
          <c:dLblPos val="inEnd"/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5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G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GT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0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GT" sz="2000"/>
              <a:t>Delitos Contra la Pripiedad Inmueble Según Incidencia 2016-2021 </a:t>
            </a:r>
            <a:endParaRPr lang="es-MX" sz="2000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0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G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rgbClr val="22336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0-96F7-294E-85B7-506EEA82F24C}"/>
              </c:ext>
            </c:extLst>
          </c:dPt>
          <c:dPt>
            <c:idx val="1"/>
            <c:invertIfNegative val="0"/>
            <c:bubble3D val="0"/>
            <c:spPr>
              <a:solidFill>
                <a:srgbClr val="83CC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1-96F7-294E-85B7-506EEA82F24C}"/>
              </c:ext>
            </c:extLst>
          </c:dPt>
          <c:dPt>
            <c:idx val="2"/>
            <c:invertIfNegative val="0"/>
            <c:bubble3D val="0"/>
            <c:spPr>
              <a:solidFill>
                <a:srgbClr val="22336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96F7-294E-85B7-506EEA82F24C}"/>
              </c:ext>
            </c:extLst>
          </c:dPt>
          <c:dPt>
            <c:idx val="3"/>
            <c:invertIfNegative val="0"/>
            <c:bubble3D val="0"/>
            <c:spPr>
              <a:solidFill>
                <a:srgbClr val="83CC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96F7-294E-85B7-506EEA82F24C}"/>
              </c:ext>
            </c:extLst>
          </c:dPt>
          <c:dPt>
            <c:idx val="4"/>
            <c:invertIfNegative val="0"/>
            <c:bubble3D val="0"/>
            <c:spPr>
              <a:solidFill>
                <a:srgbClr val="223368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96F7-294E-85B7-506EEA82F24C}"/>
              </c:ext>
            </c:extLst>
          </c:dPt>
          <c:dPt>
            <c:idx val="5"/>
            <c:invertIfNegative val="0"/>
            <c:bubble3D val="0"/>
            <c:spPr>
              <a:solidFill>
                <a:srgbClr val="83CCF2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96F7-294E-85B7-506EEA82F24C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0" i="0" u="none" strike="noStrike" kern="1200" baseline="0">
                    <a:solidFill>
                      <a:srgbClr val="223368"/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'Base Denuncias'!$P$80:$U$80</c:f>
              <c:strCache>
                <c:ptCount val="6"/>
                <c:pt idx="0">
                  <c:v>Usurpación</c:v>
                </c:pt>
                <c:pt idx="1">
                  <c:v>Alteración de Linderos</c:v>
                </c:pt>
                <c:pt idx="2">
                  <c:v>Usurpación Agravada</c:v>
                </c:pt>
                <c:pt idx="3">
                  <c:v>Perturbación de la Posesión</c:v>
                </c:pt>
                <c:pt idx="4">
                  <c:v>Usurpación de Aguas</c:v>
                </c:pt>
                <c:pt idx="5">
                  <c:v>Usurpación de Áreas Protegidas</c:v>
                </c:pt>
              </c:strCache>
            </c:strRef>
          </c:cat>
          <c:val>
            <c:numRef>
              <c:f>'Base Denuncias'!$P$81:$U$81</c:f>
              <c:numCache>
                <c:formatCode>_-* #,##0_-;\-* #,##0_-;_-* "-"??_-;_-@_-</c:formatCode>
                <c:ptCount val="6"/>
                <c:pt idx="0">
                  <c:v>8489</c:v>
                </c:pt>
                <c:pt idx="1">
                  <c:v>4162</c:v>
                </c:pt>
                <c:pt idx="2">
                  <c:v>3108</c:v>
                </c:pt>
                <c:pt idx="3">
                  <c:v>2896</c:v>
                </c:pt>
                <c:pt idx="4">
                  <c:v>606</c:v>
                </c:pt>
                <c:pt idx="5">
                  <c:v>449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2EF-B54C-972B-C727EB46EBDA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58298831"/>
        <c:axId val="258490639"/>
      </c:barChart>
      <c:catAx>
        <c:axId val="258298831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rgbClr val="94C11E"/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258490639"/>
        <c:crosses val="autoZero"/>
        <c:auto val="1"/>
        <c:lblAlgn val="ctr"/>
        <c:lblOffset val="100"/>
        <c:noMultiLvlLbl val="0"/>
      </c:catAx>
      <c:valAx>
        <c:axId val="258490639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258298831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GT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b="0" dirty="0"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rPr>
              <a:t>Promedio Anual de Denuncias por Delitos Contra la Propiedad Inmueble por Cada 100,000 Habitantes en el Departamento (2016-2020)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G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rgbClr val="223368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'Denuncias por Población'!$I$5:$I$26</c:f>
              <c:strCache>
                <c:ptCount val="22"/>
                <c:pt idx="0">
                  <c:v>Baja Verapaz</c:v>
                </c:pt>
                <c:pt idx="1">
                  <c:v>Zacapa</c:v>
                </c:pt>
                <c:pt idx="2">
                  <c:v>El Progreso</c:v>
                </c:pt>
                <c:pt idx="3">
                  <c:v>Huehuetenango</c:v>
                </c:pt>
                <c:pt idx="4">
                  <c:v>Jutiapa</c:v>
                </c:pt>
                <c:pt idx="5">
                  <c:v>Sololá</c:v>
                </c:pt>
                <c:pt idx="6">
                  <c:v>Chiquimula</c:v>
                </c:pt>
                <c:pt idx="7">
                  <c:v>Totonicapán</c:v>
                </c:pt>
                <c:pt idx="8">
                  <c:v>San Marcos</c:v>
                </c:pt>
                <c:pt idx="9">
                  <c:v>Izabal</c:v>
                </c:pt>
                <c:pt idx="10">
                  <c:v>Chimaltenango</c:v>
                </c:pt>
                <c:pt idx="11">
                  <c:v>Quetzaltenango</c:v>
                </c:pt>
                <c:pt idx="12">
                  <c:v>Santa Rosa</c:v>
                </c:pt>
                <c:pt idx="13">
                  <c:v>Jalapa</c:v>
                </c:pt>
                <c:pt idx="14">
                  <c:v>Alta Verapaz</c:v>
                </c:pt>
                <c:pt idx="15">
                  <c:v>Petén</c:v>
                </c:pt>
                <c:pt idx="16">
                  <c:v>Retalhuleu</c:v>
                </c:pt>
                <c:pt idx="17">
                  <c:v>Sacatepéquez</c:v>
                </c:pt>
                <c:pt idx="18">
                  <c:v>Suchitepéquez</c:v>
                </c:pt>
                <c:pt idx="19">
                  <c:v>Guatemala</c:v>
                </c:pt>
                <c:pt idx="20">
                  <c:v>Escuintla</c:v>
                </c:pt>
                <c:pt idx="21">
                  <c:v>Quiché</c:v>
                </c:pt>
              </c:strCache>
            </c:strRef>
          </c:cat>
          <c:val>
            <c:numRef>
              <c:f>'Denuncias por Población'!$J$5:$J$26</c:f>
              <c:numCache>
                <c:formatCode>0</c:formatCode>
                <c:ptCount val="22"/>
                <c:pt idx="0">
                  <c:v>74.329829435413856</c:v>
                </c:pt>
                <c:pt idx="1">
                  <c:v>73.601930114845089</c:v>
                </c:pt>
                <c:pt idx="2">
                  <c:v>49.254948140767247</c:v>
                </c:pt>
                <c:pt idx="3">
                  <c:v>42.01034626502566</c:v>
                </c:pt>
                <c:pt idx="4">
                  <c:v>40.131450977180357</c:v>
                </c:pt>
                <c:pt idx="5">
                  <c:v>37.382911550038784</c:v>
                </c:pt>
                <c:pt idx="6">
                  <c:v>37.102801261495244</c:v>
                </c:pt>
                <c:pt idx="7">
                  <c:v>35.931949093219998</c:v>
                </c:pt>
                <c:pt idx="8">
                  <c:v>35.300670848368895</c:v>
                </c:pt>
                <c:pt idx="9">
                  <c:v>32.004854558978984</c:v>
                </c:pt>
                <c:pt idx="10">
                  <c:v>31.732318245595803</c:v>
                </c:pt>
                <c:pt idx="11">
                  <c:v>31.685606700529721</c:v>
                </c:pt>
                <c:pt idx="12">
                  <c:v>29.197669229237004</c:v>
                </c:pt>
                <c:pt idx="13">
                  <c:v>27.061468609571246</c:v>
                </c:pt>
                <c:pt idx="14">
                  <c:v>25.71115118305039</c:v>
                </c:pt>
                <c:pt idx="15">
                  <c:v>24.083621854145626</c:v>
                </c:pt>
                <c:pt idx="16">
                  <c:v>22.580684641462788</c:v>
                </c:pt>
                <c:pt idx="17">
                  <c:v>19.850575999564253</c:v>
                </c:pt>
                <c:pt idx="18">
                  <c:v>17.811622263806711</c:v>
                </c:pt>
                <c:pt idx="19">
                  <c:v>15.541886478558764</c:v>
                </c:pt>
                <c:pt idx="20">
                  <c:v>15.194065312658129</c:v>
                </c:pt>
                <c:pt idx="21">
                  <c:v>13.884558011748149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F6BF-E640-A9EF-72E83C61A471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60344319"/>
        <c:axId val="260465023"/>
      </c:barChart>
      <c:catAx>
        <c:axId val="260344319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260465023"/>
        <c:crosses val="autoZero"/>
        <c:auto val="1"/>
        <c:lblAlgn val="ctr"/>
        <c:lblOffset val="100"/>
        <c:noMultiLvlLbl val="0"/>
      </c:catAx>
      <c:valAx>
        <c:axId val="260465023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0" sourceLinked="1"/>
        <c:majorTickMark val="none"/>
        <c:minorTickMark val="none"/>
        <c:tickLblPos val="nextTo"/>
        <c:crossAx val="260344319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GT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/>
              <a:t>Termómetro de la Propiedad: Delitos Contra la Propiedad Inmueble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G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Comparativo!$B$2</c:f>
              <c:strCache>
                <c:ptCount val="1"/>
                <c:pt idx="0">
                  <c:v>Denuncias</c:v>
                </c:pt>
              </c:strCache>
            </c:strRef>
          </c:tx>
          <c:spPr>
            <a:solidFill>
              <a:srgbClr val="223368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223368"/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Comparativo!$A$3:$A$7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Comparativo!$B$3:$B$7</c:f>
              <c:numCache>
                <c:formatCode>_-* #,##0_-;\-* #,##0_-;_-* "-"??_-;_-@_-</c:formatCode>
                <c:ptCount val="5"/>
                <c:pt idx="0">
                  <c:v>3938</c:v>
                </c:pt>
                <c:pt idx="1">
                  <c:v>3767</c:v>
                </c:pt>
                <c:pt idx="2">
                  <c:v>3824</c:v>
                </c:pt>
                <c:pt idx="3">
                  <c:v>4142</c:v>
                </c:pt>
                <c:pt idx="4">
                  <c:v>4039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DD8-BC44-AE1C-867A4F9B0153}"/>
            </c:ext>
          </c:extLst>
        </c:ser>
        <c:ser>
          <c:idx val="1"/>
          <c:order val="1"/>
          <c:tx>
            <c:strRef>
              <c:f>Comparativo!$C$2</c:f>
              <c:strCache>
                <c:ptCount val="1"/>
                <c:pt idx="0">
                  <c:v>Desestimaciones</c:v>
                </c:pt>
              </c:strCache>
            </c:strRef>
          </c:tx>
          <c:spPr>
            <a:solidFill>
              <a:srgbClr val="83CCF2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223368"/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Comparativo!$A$3:$A$7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Comparativo!$C$3:$C$7</c:f>
              <c:numCache>
                <c:formatCode>_-* #,##0_-;\-* #,##0_-;_-* "-"??_-;_-@_-</c:formatCode>
                <c:ptCount val="5"/>
                <c:pt idx="0">
                  <c:v>1572</c:v>
                </c:pt>
                <c:pt idx="1">
                  <c:v>2540</c:v>
                </c:pt>
                <c:pt idx="2">
                  <c:v>2560</c:v>
                </c:pt>
                <c:pt idx="3">
                  <c:v>2851</c:v>
                </c:pt>
                <c:pt idx="4">
                  <c:v>2957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DD8-BC44-AE1C-867A4F9B0153}"/>
            </c:ext>
          </c:extLst>
        </c:ser>
        <c:ser>
          <c:idx val="2"/>
          <c:order val="2"/>
          <c:tx>
            <c:strRef>
              <c:f>Comparativo!$D$2</c:f>
              <c:strCache>
                <c:ptCount val="1"/>
                <c:pt idx="0">
                  <c:v>Acusaciones</c:v>
                </c:pt>
              </c:strCache>
            </c:strRef>
          </c:tx>
          <c:spPr>
            <a:solidFill>
              <a:srgbClr val="94C11E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223368"/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Comparativo!$A$3:$A$7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Comparativo!$D$3:$D$7</c:f>
              <c:numCache>
                <c:formatCode>_-* #,##0_-;\-* #,##0_-;_-* "-"??_-;_-@_-</c:formatCode>
                <c:ptCount val="5"/>
                <c:pt idx="0">
                  <c:v>65</c:v>
                </c:pt>
                <c:pt idx="1">
                  <c:v>113</c:v>
                </c:pt>
                <c:pt idx="2" formatCode="General">
                  <c:v>105</c:v>
                </c:pt>
                <c:pt idx="3" formatCode="General">
                  <c:v>115</c:v>
                </c:pt>
                <c:pt idx="4" formatCode="General">
                  <c:v>73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9DD8-BC44-AE1C-867A4F9B0153}"/>
            </c:ext>
          </c:extLst>
        </c:ser>
        <c:ser>
          <c:idx val="3"/>
          <c:order val="3"/>
          <c:tx>
            <c:strRef>
              <c:f>Comparativo!$E$2</c:f>
              <c:strCache>
                <c:ptCount val="1"/>
                <c:pt idx="0">
                  <c:v>Salidas Alternas</c:v>
                </c:pt>
              </c:strCache>
            </c:strRef>
          </c:tx>
          <c:spPr>
            <a:solidFill>
              <a:srgbClr val="F9B232"/>
            </a:soli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223368"/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Comparativo!$A$3:$A$7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Comparativo!$E$3:$E$7</c:f>
              <c:numCache>
                <c:formatCode>_-* #,##0_-;\-* #,##0_-;_-* "-"??_-;_-@_-</c:formatCode>
                <c:ptCount val="5"/>
                <c:pt idx="0">
                  <c:v>846</c:v>
                </c:pt>
                <c:pt idx="1">
                  <c:v>1119</c:v>
                </c:pt>
                <c:pt idx="2">
                  <c:v>1253</c:v>
                </c:pt>
                <c:pt idx="3">
                  <c:v>1193</c:v>
                </c:pt>
                <c:pt idx="4">
                  <c:v>1246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9DD8-BC44-AE1C-867A4F9B0153}"/>
            </c:ext>
          </c:extLst>
        </c:ser>
        <c:ser>
          <c:idx val="4"/>
          <c:order val="4"/>
          <c:tx>
            <c:strRef>
              <c:f>Comparativo!$F$2</c:f>
              <c:strCache>
                <c:ptCount val="1"/>
                <c:pt idx="0">
                  <c:v>Sentencias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57150" dist="19050" dir="5400000" algn="ctr" rotWithShape="0">
                <a:srgbClr val="000000">
                  <a:alpha val="63000"/>
                </a:srgbClr>
              </a:outerShdw>
            </a:effectLst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223368"/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Comparativo!$A$3:$A$7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Comparativo!$F$3:$F$7</c:f>
              <c:numCache>
                <c:formatCode>#,##0</c:formatCode>
                <c:ptCount val="5"/>
                <c:pt idx="0">
                  <c:v>28</c:v>
                </c:pt>
                <c:pt idx="1">
                  <c:v>41</c:v>
                </c:pt>
                <c:pt idx="2" formatCode="General">
                  <c:v>58</c:v>
                </c:pt>
                <c:pt idx="3" formatCode="General">
                  <c:v>32</c:v>
                </c:pt>
                <c:pt idx="4" formatCode="General">
                  <c:v>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9DD8-BC44-AE1C-867A4F9B0153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91604015"/>
        <c:axId val="260752575"/>
      </c:barChart>
      <c:catAx>
        <c:axId val="2916040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260752575"/>
        <c:crosses val="autoZero"/>
        <c:auto val="1"/>
        <c:lblAlgn val="ctr"/>
        <c:lblOffset val="100"/>
        <c:noMultiLvlLbl val="0"/>
      </c:catAx>
      <c:valAx>
        <c:axId val="260752575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2916040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G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GT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200" b="1" i="0" u="none" strike="noStrike" kern="1200" baseline="0">
                <a:solidFill>
                  <a:srgbClr val="223368"/>
                </a:solidFill>
                <a:latin typeface="+mn-lt"/>
                <a:ea typeface="+mn-ea"/>
                <a:cs typeface="+mn-cs"/>
              </a:defRPr>
            </a:pPr>
            <a:r>
              <a:rPr lang="es-MX">
                <a:solidFill>
                  <a:srgbClr val="223368"/>
                </a:solidFill>
              </a:rPr>
              <a:t>Termómetro de la Propiedad: Delitos Contra la Propiedad Inmueble Sobre Base 100</a:t>
            </a:r>
            <a:endParaRPr lang="es-GT">
              <a:solidFill>
                <a:srgbClr val="223368"/>
              </a:solidFill>
            </a:endParaRP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1" i="0" u="none" strike="noStrike" kern="1200" baseline="0">
              <a:solidFill>
                <a:srgbClr val="223368"/>
              </a:solidFill>
              <a:latin typeface="+mn-lt"/>
              <a:ea typeface="+mn-ea"/>
              <a:cs typeface="+mn-cs"/>
            </a:defRPr>
          </a:pPr>
          <a:endParaRPr lang="es-GT"/>
        </a:p>
      </c:txPr>
    </c:title>
    <c:autoTitleDeleted val="0"/>
    <c:plotArea>
      <c:layout>
        <c:manualLayout>
          <c:layoutTarget val="inner"/>
          <c:xMode val="edge"/>
          <c:yMode val="edge"/>
          <c:x val="4.3849830297299892E-2"/>
          <c:y val="0.10792614549884362"/>
          <c:w val="0.94135196290215606"/>
          <c:h val="0.79476349089295173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Comparativo!$B$13</c:f>
              <c:strCache>
                <c:ptCount val="1"/>
                <c:pt idx="0">
                  <c:v>Denuncias</c:v>
                </c:pt>
              </c:strCache>
            </c:strRef>
          </c:tx>
          <c:spPr>
            <a:solidFill>
              <a:srgbClr val="223368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Comparativo!$A$14:$A$18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Comparativo!$B$14:$B$18</c:f>
              <c:numCache>
                <c:formatCode>_-* #,##0_-;\-* #,##0_-;_-* "-"??_-;_-@_-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806-6A40-8D86-B63A5A20AEDE}"/>
            </c:ext>
          </c:extLst>
        </c:ser>
        <c:ser>
          <c:idx val="1"/>
          <c:order val="1"/>
          <c:tx>
            <c:strRef>
              <c:f>Comparativo!$C$13</c:f>
              <c:strCache>
                <c:ptCount val="1"/>
                <c:pt idx="0">
                  <c:v>Desestimaciones</c:v>
                </c:pt>
              </c:strCache>
            </c:strRef>
          </c:tx>
          <c:spPr>
            <a:solidFill>
              <a:srgbClr val="DFF1FD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223368"/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Comparativo!$A$14:$A$18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Comparativo!$C$14:$C$18</c:f>
              <c:numCache>
                <c:formatCode>_-* #,##0_-;\-* #,##0_-;_-* "-"??_-;_-@_-</c:formatCode>
                <c:ptCount val="5"/>
                <c:pt idx="0">
                  <c:v>39.918740477399695</c:v>
                </c:pt>
                <c:pt idx="1">
                  <c:v>67.42766126891425</c:v>
                </c:pt>
                <c:pt idx="2">
                  <c:v>66.945606694560666</c:v>
                </c:pt>
                <c:pt idx="3">
                  <c:v>68.831482375663938</c:v>
                </c:pt>
                <c:pt idx="4">
                  <c:v>73.211190888833869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806-6A40-8D86-B63A5A20AEDE}"/>
            </c:ext>
          </c:extLst>
        </c:ser>
        <c:ser>
          <c:idx val="2"/>
          <c:order val="2"/>
          <c:tx>
            <c:strRef>
              <c:f>Comparativo!$D$13</c:f>
              <c:strCache>
                <c:ptCount val="1"/>
                <c:pt idx="0">
                  <c:v>Acusaciones</c:v>
                </c:pt>
              </c:strCache>
            </c:strRef>
          </c:tx>
          <c:spPr>
            <a:solidFill>
              <a:srgbClr val="94C11E">
                <a:alpha val="85000"/>
              </a:srgb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223368"/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Comparativo!$A$14:$A$18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Comparativo!$D$14:$D$18</c:f>
              <c:numCache>
                <c:formatCode>_-* #,##0_-;\-* #,##0_-;_-* "-"??_-;_-@_-</c:formatCode>
                <c:ptCount val="5"/>
                <c:pt idx="0">
                  <c:v>1.6505840528186897</c:v>
                </c:pt>
                <c:pt idx="1">
                  <c:v>2.9997345367666579</c:v>
                </c:pt>
                <c:pt idx="2">
                  <c:v>2.74581589958159</c:v>
                </c:pt>
                <c:pt idx="3">
                  <c:v>2.7764365041042973</c:v>
                </c:pt>
                <c:pt idx="4">
                  <c:v>1.8073780638771975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1806-6A40-8D86-B63A5A20AEDE}"/>
            </c:ext>
          </c:extLst>
        </c:ser>
        <c:ser>
          <c:idx val="3"/>
          <c:order val="3"/>
          <c:tx>
            <c:strRef>
              <c:f>Comparativo!$E$13</c:f>
              <c:strCache>
                <c:ptCount val="1"/>
                <c:pt idx="0">
                  <c:v>Salidas Alternas</c:v>
                </c:pt>
              </c:strCache>
            </c:strRef>
          </c:tx>
          <c:spPr>
            <a:solidFill>
              <a:schemeClr val="accent4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Comparativo!$A$14:$A$18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Comparativo!$E$14:$E$18</c:f>
              <c:numCache>
                <c:formatCode>_-* #,##0_-;\-* #,##0_-;_-* "-"??_-;_-@_-</c:formatCode>
                <c:ptCount val="5"/>
                <c:pt idx="0">
                  <c:v>21.48298628745556</c:v>
                </c:pt>
                <c:pt idx="1">
                  <c:v>29.705335810990181</c:v>
                </c:pt>
                <c:pt idx="2">
                  <c:v>32.76673640167364</c:v>
                </c:pt>
                <c:pt idx="3">
                  <c:v>28.802510864316755</c:v>
                </c:pt>
                <c:pt idx="4">
                  <c:v>30.849220103986134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1806-6A40-8D86-B63A5A20AEDE}"/>
            </c:ext>
          </c:extLst>
        </c:ser>
        <c:ser>
          <c:idx val="4"/>
          <c:order val="4"/>
          <c:tx>
            <c:strRef>
              <c:f>Comparativo!$F$13</c:f>
              <c:strCache>
                <c:ptCount val="1"/>
                <c:pt idx="0">
                  <c:v>Sentencias</c:v>
                </c:pt>
              </c:strCache>
            </c:strRef>
          </c:tx>
          <c:spPr>
            <a:solidFill>
              <a:schemeClr val="accent5">
                <a:alpha val="85000"/>
              </a:schemeClr>
            </a:solidFill>
            <a:ln w="9525" cap="flat" cmpd="sng" algn="ctr">
              <a:solidFill>
                <a:schemeClr val="lt1">
                  <a:alpha val="50000"/>
                </a:schemeClr>
              </a:solidFill>
              <a:round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197" b="1" i="0" u="none" strike="noStrike" kern="1200" baseline="0">
                    <a:solidFill>
                      <a:srgbClr val="223368"/>
                    </a:solidFill>
                    <a:latin typeface="+mn-lt"/>
                    <a:ea typeface="+mn-ea"/>
                    <a:cs typeface="+mn-cs"/>
                  </a:defRPr>
                </a:pPr>
                <a:endParaRPr lang="es-GT"/>
              </a:p>
            </c:txPr>
            <c:dLblPos val="in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dk1">
                          <a:lumMod val="50000"/>
                          <a:lumOff val="50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Comparativo!$A$14:$A$18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Comparativo!$F$14:$F$18</c:f>
              <c:numCache>
                <c:formatCode>_-* #,##0_-;\-* #,##0_-;_-* "-"??_-;_-@_-</c:formatCode>
                <c:ptCount val="5"/>
                <c:pt idx="0">
                  <c:v>0.71102082275266631</c:v>
                </c:pt>
                <c:pt idx="1">
                  <c:v>1.0883992567029468</c:v>
                </c:pt>
                <c:pt idx="2">
                  <c:v>1.5167364016736402</c:v>
                </c:pt>
                <c:pt idx="3">
                  <c:v>0.77257363592467398</c:v>
                </c:pt>
                <c:pt idx="4">
                  <c:v>0.37137905422134193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806-6A40-8D86-B63A5A20AEDE}"/>
            </c:ext>
          </c:extLst>
        </c:ser>
        <c:dLbls>
          <c:dLblPos val="inEnd"/>
          <c:showLegendKey val="0"/>
          <c:showVal val="1"/>
          <c:showCatName val="0"/>
          <c:showSerName val="0"/>
          <c:showPercent val="0"/>
          <c:showBubbleSize val="0"/>
        </c:dLbls>
        <c:gapWidth val="65"/>
        <c:axId val="255839615"/>
        <c:axId val="255841263"/>
      </c:barChart>
      <c:catAx>
        <c:axId val="25583961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9050" cap="flat" cmpd="sng" algn="ctr">
            <a:solidFill>
              <a:schemeClr val="dk1">
                <a:lumMod val="75000"/>
                <a:lumOff val="2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cap="all" baseline="0">
                <a:solidFill>
                  <a:schemeClr val="dk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255841263"/>
        <c:crosses val="autoZero"/>
        <c:auto val="1"/>
        <c:lblAlgn val="ctr"/>
        <c:lblOffset val="100"/>
        <c:noMultiLvlLbl val="0"/>
      </c:catAx>
      <c:valAx>
        <c:axId val="255841263"/>
        <c:scaling>
          <c:orientation val="minMax"/>
        </c:scaling>
        <c:delete val="1"/>
        <c:axPos val="l"/>
        <c:majorGridlines>
          <c:spPr>
            <a:ln w="9525" cap="flat" cmpd="sng" algn="ctr">
              <a:gradFill>
                <a:gsLst>
                  <a:gs pos="100000">
                    <a:schemeClr val="dk1">
                      <a:lumMod val="95000"/>
                      <a:lumOff val="5000"/>
                      <a:alpha val="42000"/>
                    </a:schemeClr>
                  </a:gs>
                  <a:gs pos="0">
                    <a:schemeClr val="lt1">
                      <a:lumMod val="75000"/>
                      <a:alpha val="36000"/>
                    </a:schemeClr>
                  </a:gs>
                </a:gsLst>
                <a:lin ang="5400000" scaled="0"/>
              </a:gradFill>
              <a:round/>
            </a:ln>
            <a:effectLst/>
          </c:spPr>
        </c:majorGridlines>
        <c:numFmt formatCode="_-* #,##0_-;\-* #,##0_-;_-* &quot;-&quot;??_-;_-@_-" sourceLinked="1"/>
        <c:majorTickMark val="none"/>
        <c:minorTickMark val="none"/>
        <c:tickLblPos val="nextTo"/>
        <c:crossAx val="25583961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solidFill>
          <a:schemeClr val="lt1">
            <a:lumMod val="95000"/>
            <a:alpha val="39000"/>
          </a:schemeClr>
        </a:solidFill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dk1">
                  <a:lumMod val="75000"/>
                  <a:lumOff val="25000"/>
                </a:schemeClr>
              </a:solidFill>
              <a:latin typeface="+mn-lt"/>
              <a:ea typeface="+mn-ea"/>
              <a:cs typeface="+mn-cs"/>
            </a:defRPr>
          </a:pPr>
          <a:endParaRPr lang="es-GT"/>
        </a:p>
      </c:txPr>
    </c:legend>
    <c:plotVisOnly val="1"/>
    <c:dispBlanksAs val="gap"/>
    <c:showDLblsOverMax val="0"/>
  </c:chart>
  <c:spPr>
    <a:noFill/>
    <a:ln w="9525" cap="flat" cmpd="sng" algn="ctr">
      <a:solidFill>
        <a:schemeClr val="dk1">
          <a:lumMod val="25000"/>
          <a:lumOff val="75000"/>
        </a:schemeClr>
      </a:solidFill>
      <a:round/>
    </a:ln>
    <a:effectLst/>
  </c:spPr>
  <c:txPr>
    <a:bodyPr/>
    <a:lstStyle/>
    <a:p>
      <a:pPr>
        <a:defRPr/>
      </a:pPr>
      <a:endParaRPr lang="es-GT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dirty="0"/>
              <a:t>Relación </a:t>
            </a:r>
            <a:r>
              <a:rPr lang="es-MX" sz="2000" dirty="0"/>
              <a:t>Denuncias</a:t>
            </a:r>
            <a:r>
              <a:rPr lang="es-MX" dirty="0"/>
              <a:t> - Desestimaciones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G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Comparativo!$B$2</c:f>
              <c:strCache>
                <c:ptCount val="1"/>
                <c:pt idx="0">
                  <c:v>Denuncias</c:v>
                </c:pt>
              </c:strCache>
            </c:strRef>
          </c:tx>
          <c:spPr>
            <a:solidFill>
              <a:srgbClr val="22336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223368"/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Comparativo!$A$3:$A$7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Comparativo!$B$3:$B$7</c:f>
              <c:numCache>
                <c:formatCode>_-* #,##0_-;\-* #,##0_-;_-* "-"??_-;_-@_-</c:formatCode>
                <c:ptCount val="5"/>
                <c:pt idx="0">
                  <c:v>3938</c:v>
                </c:pt>
                <c:pt idx="1">
                  <c:v>3767</c:v>
                </c:pt>
                <c:pt idx="2">
                  <c:v>3824</c:v>
                </c:pt>
                <c:pt idx="3">
                  <c:v>4142</c:v>
                </c:pt>
                <c:pt idx="4">
                  <c:v>4039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159-BD4B-8E82-07EFE405065D}"/>
            </c:ext>
          </c:extLst>
        </c:ser>
        <c:ser>
          <c:idx val="1"/>
          <c:order val="1"/>
          <c:tx>
            <c:strRef>
              <c:f>Comparativo!$C$2</c:f>
              <c:strCache>
                <c:ptCount val="1"/>
                <c:pt idx="0">
                  <c:v>Desestimaciones</c:v>
                </c:pt>
              </c:strCache>
            </c:strRef>
          </c:tx>
          <c:spPr>
            <a:solidFill>
              <a:srgbClr val="83CC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223368"/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Comparativo!$A$3:$A$7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Comparativo!$C$3:$C$7</c:f>
              <c:numCache>
                <c:formatCode>_-* #,##0_-;\-* #,##0_-;_-* "-"??_-;_-@_-</c:formatCode>
                <c:ptCount val="5"/>
                <c:pt idx="0">
                  <c:v>1572</c:v>
                </c:pt>
                <c:pt idx="1">
                  <c:v>2540</c:v>
                </c:pt>
                <c:pt idx="2">
                  <c:v>2560</c:v>
                </c:pt>
                <c:pt idx="3">
                  <c:v>2851</c:v>
                </c:pt>
                <c:pt idx="4">
                  <c:v>2957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159-BD4B-8E82-07EFE405065D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258239535"/>
        <c:axId val="588501599"/>
      </c:barChart>
      <c:catAx>
        <c:axId val="258239535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0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GT"/>
          </a:p>
        </c:txPr>
        <c:crossAx val="588501599"/>
        <c:crosses val="autoZero"/>
        <c:auto val="1"/>
        <c:lblAlgn val="ctr"/>
        <c:lblOffset val="100"/>
        <c:noMultiLvlLbl val="0"/>
      </c:catAx>
      <c:valAx>
        <c:axId val="588501599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258239535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G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GT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MX" dirty="0"/>
              <a:t>RELACIÓN DENUNCIAS-DESESTIMACIONES Sobre base 100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cap="all" spc="120" normalizeH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GT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Comparativo!$B$13</c:f>
              <c:strCache>
                <c:ptCount val="1"/>
                <c:pt idx="0">
                  <c:v>Denuncias</c:v>
                </c:pt>
              </c:strCache>
            </c:strRef>
          </c:tx>
          <c:spPr>
            <a:solidFill>
              <a:srgbClr val="223368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chemeClr val="tx1">
                        <a:lumMod val="50000"/>
                        <a:lumOff val="50000"/>
                      </a:schemeClr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Comparativo!$A$14:$A$18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Comparativo!$B$14:$B$18</c:f>
              <c:numCache>
                <c:formatCode>_-* #,##0_-;\-* #,##0_-;_-* "-"??_-;_-@_-</c:formatCode>
                <c:ptCount val="5"/>
                <c:pt idx="0">
                  <c:v>100</c:v>
                </c:pt>
                <c:pt idx="1">
                  <c:v>100</c:v>
                </c:pt>
                <c:pt idx="2">
                  <c:v>100</c:v>
                </c:pt>
                <c:pt idx="3">
                  <c:v>100</c:v>
                </c:pt>
                <c:pt idx="4">
                  <c:v>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1CD-0F43-9750-224C83B7A098}"/>
            </c:ext>
          </c:extLst>
        </c:ser>
        <c:ser>
          <c:idx val="1"/>
          <c:order val="1"/>
          <c:tx>
            <c:strRef>
              <c:f>Comparativo!$C$13</c:f>
              <c:strCache>
                <c:ptCount val="1"/>
                <c:pt idx="0">
                  <c:v>Desestimaciones</c:v>
                </c:pt>
              </c:strCache>
            </c:strRef>
          </c:tx>
          <c:spPr>
            <a:solidFill>
              <a:srgbClr val="83CCF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clip" horzOverflow="clip" vert="horz" wrap="square" lIns="38100" tIns="19050" rIns="38100" bIns="19050" anchor="ctr" anchorCtr="1">
                <a:spAutoFit/>
              </a:bodyPr>
              <a:lstStyle/>
              <a:p>
                <a:pPr>
                  <a:defRPr sz="2000" b="1" i="0" u="none" strike="noStrike" kern="1200" baseline="0">
                    <a:solidFill>
                      <a:srgbClr val="223368"/>
                    </a:solidFill>
                    <a:latin typeface="Lato" panose="020F0502020204030203" pitchFamily="34" charset="0"/>
                    <a:ea typeface="Lato" panose="020F0502020204030203" pitchFamily="34" charset="0"/>
                    <a:cs typeface="Lato" panose="020F0502020204030203" pitchFamily="34" charset="0"/>
                  </a:defRPr>
                </a:pPr>
                <a:endParaRPr lang="es-GT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numRef>
              <c:f>Comparativo!$A$14:$A$18</c:f>
              <c:numCache>
                <c:formatCode>General</c:formatCode>
                <c:ptCount val="5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  <c:pt idx="4">
                  <c:v>2020</c:v>
                </c:pt>
              </c:numCache>
            </c:numRef>
          </c:cat>
          <c:val>
            <c:numRef>
              <c:f>Comparativo!$C$14:$C$18</c:f>
              <c:numCache>
                <c:formatCode>_-* #,##0_-;\-* #,##0_-;_-* "-"??_-;_-@_-</c:formatCode>
                <c:ptCount val="5"/>
                <c:pt idx="0">
                  <c:v>39.918740477399695</c:v>
                </c:pt>
                <c:pt idx="1">
                  <c:v>67.42766126891425</c:v>
                </c:pt>
                <c:pt idx="2">
                  <c:v>66.945606694560666</c:v>
                </c:pt>
                <c:pt idx="3">
                  <c:v>68.831482375663938</c:v>
                </c:pt>
                <c:pt idx="4">
                  <c:v>73.211190888833869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D1CD-0F43-9750-224C83B7A098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444"/>
        <c:overlap val="-90"/>
        <c:axId val="377292623"/>
        <c:axId val="246096591"/>
      </c:barChart>
      <c:catAx>
        <c:axId val="377292623"/>
        <c:scaling>
          <c:orientation val="minMax"/>
        </c:scaling>
        <c:delete val="0"/>
        <c:axPos val="b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1" i="0" u="none" strike="noStrike" kern="1200" cap="all" spc="120" normalizeH="0" baseline="0">
                <a:solidFill>
                  <a:schemeClr val="tx1">
                    <a:lumMod val="65000"/>
                    <a:lumOff val="35000"/>
                  </a:schemeClr>
                </a:solidFill>
                <a:latin typeface="Lato" panose="020F0502020204030203" pitchFamily="34" charset="0"/>
                <a:ea typeface="Lato" panose="020F0502020204030203" pitchFamily="34" charset="0"/>
                <a:cs typeface="Lato" panose="020F0502020204030203" pitchFamily="34" charset="0"/>
              </a:defRPr>
            </a:pPr>
            <a:endParaRPr lang="es-GT"/>
          </a:p>
        </c:txPr>
        <c:crossAx val="246096591"/>
        <c:crosses val="autoZero"/>
        <c:auto val="1"/>
        <c:lblAlgn val="ctr"/>
        <c:lblOffset val="100"/>
        <c:noMultiLvlLbl val="0"/>
      </c:catAx>
      <c:valAx>
        <c:axId val="246096591"/>
        <c:scaling>
          <c:orientation val="minMax"/>
        </c:scaling>
        <c:delete val="1"/>
        <c:axPos val="l"/>
        <c:numFmt formatCode="_-* #,##0_-;\-* #,##0_-;_-* &quot;-&quot;??_-;_-@_-" sourceLinked="1"/>
        <c:majorTickMark val="none"/>
        <c:minorTickMark val="none"/>
        <c:tickLblPos val="nextTo"/>
        <c:crossAx val="37729262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G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s-G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2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19">
  <cs:axisTitle>
    <cs:lnRef idx="0"/>
    <cs:fillRef idx="0"/>
    <cs:effectRef idx="0"/>
    <cs:fontRef idx="minor">
      <a:schemeClr val="tx1">
        <a:lumMod val="50000"/>
        <a:lumOff val="50000"/>
      </a:schemeClr>
    </cs:fontRef>
    <cs:defRPr sz="1197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862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3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lt1"/>
    </cs:fontRef>
    <cs:defRPr sz="900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5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6.xml><?xml version="1.0" encoding="utf-8"?>
<cs:chartStyle xmlns:cs="http://schemas.microsoft.com/office/drawing/2012/chartStyle" xmlns:a="http://schemas.openxmlformats.org/drawingml/2006/main" id="340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2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12700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2128" b="1" kern="1200" baseline="0"/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lt1"/>
    </cs:fontRef>
  </cs:wall>
</cs:chartStyle>
</file>

<file path=ppt/charts/style7.xml><?xml version="1.0" encoding="utf-8"?>
<cs:chartStyle xmlns:cs="http://schemas.microsoft.com/office/drawing/2012/chartStyle" xmlns:a="http://schemas.openxmlformats.org/drawingml/2006/main" id="205">
  <cs:axisTitle>
    <cs:lnRef idx="0"/>
    <cs:fillRef idx="0"/>
    <cs:effectRef idx="0"/>
    <cs:fontRef idx="minor">
      <a:schemeClr val="dk1">
        <a:lumMod val="75000"/>
        <a:lumOff val="25000"/>
      </a:schemeClr>
    </cs:fontRef>
    <cs:defRPr sz="1197" b="1" kern="1200"/>
  </cs:axisTitle>
  <cs:categoryAxis>
    <cs:lnRef idx="0"/>
    <cs:fillRef idx="0"/>
    <cs:effectRef idx="0"/>
    <cs:fontRef idx="minor">
      <a:schemeClr val="dk1">
        <a:lumMod val="75000"/>
        <a:lumOff val="25000"/>
      </a:schemeClr>
    </cs:fontRef>
    <cs:spPr>
      <a:ln w="190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 cap="all" baseline="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lt1"/>
          </a:gs>
          <a:gs pos="39000">
            <a:schemeClr val="lt1"/>
          </a:gs>
          <a:gs pos="100000">
            <a:schemeClr val="lt1">
              <a:lumMod val="75000"/>
            </a:schemeClr>
          </a:gs>
        </a:gsLst>
        <a:path path="circle">
          <a:fillToRect l="50000" t="-80000" r="50000" b="180000"/>
        </a:path>
        <a:tileRect/>
      </a:gradFill>
      <a:ln w="9525" cap="flat" cmpd="sng" algn="ctr">
        <a:solidFill>
          <a:schemeClr val="dk1">
            <a:lumMod val="25000"/>
            <a:lumOff val="7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i="0" u="none" strike="noStrike" kern="1200" baseline="0"/>
  </cs:dataLabel>
  <cs:dataLabelCallout>
    <cs:lnRef idx="0"/>
    <cs:fillRef idx="0"/>
    <cs:effectRef idx="0"/>
    <cs:fontRef idx="minor">
      <a:schemeClr val="lt1"/>
    </cs:fontRef>
    <cs:spPr>
      <a:solidFill>
        <a:schemeClr val="dk1">
          <a:lumMod val="65000"/>
          <a:lumOff val="35000"/>
          <a:alpha val="75000"/>
        </a:schemeClr>
      </a:solidFill>
    </cs:spPr>
    <cs:defRPr sz="1197" b="1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  <a:ln w="9525" cap="flat" cmpd="sng" algn="ctr">
        <a:solidFill>
          <a:schemeClr val="lt1">
            <a:alpha val="50000"/>
          </a:schemeClr>
        </a:solidFill>
        <a:round/>
      </a:ln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31750" cap="rnd">
        <a:solidFill>
          <a:schemeClr val="phClr">
            <a:alpha val="85000"/>
          </a:schemeClr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dk1"/>
    </cs:fontRef>
    <cs:spPr>
      <a:solidFill>
        <a:schemeClr val="phClr">
          <a:alpha val="85000"/>
        </a:schemeClr>
      </a:solidFill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dk1">
        <a:lumMod val="75000"/>
        <a:lumOff val="25000"/>
      </a:schemeClr>
    </cs:fontRef>
    <cs:spPr>
      <a:ln w="9525">
        <a:solidFill>
          <a:schemeClr val="dk1">
            <a:lumMod val="35000"/>
            <a:lumOff val="65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50000"/>
          <a:lumOff val="50000"/>
        </a:schemeClr>
      </a:solidFill>
      <a:ln w="9525">
        <a:solidFill>
          <a:schemeClr val="dk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dk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gradFill>
          <a:gsLst>
            <a:gs pos="100000">
              <a:schemeClr val="dk1">
                <a:lumMod val="95000"/>
                <a:lumOff val="5000"/>
                <a:alpha val="42000"/>
              </a:schemeClr>
            </a:gs>
            <a:gs pos="0">
              <a:schemeClr val="lt1">
                <a:lumMod val="75000"/>
                <a:alpha val="36000"/>
              </a:schemeClr>
            </a:gs>
          </a:gsLst>
          <a:lin ang="5400000" scaled="0"/>
        </a:gra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35000"/>
            <a:lumOff val="65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</a:ln>
    </cs:spPr>
  </cs:leaderLine>
  <cs:legend>
    <cs:lnRef idx="0"/>
    <cs:fillRef idx="0"/>
    <cs:effectRef idx="0"/>
    <cs:fontRef idx="minor">
      <a:schemeClr val="dk1">
        <a:lumMod val="75000"/>
        <a:lumOff val="25000"/>
      </a:schemeClr>
    </cs:fontRef>
    <cs:spPr>
      <a:solidFill>
        <a:schemeClr val="lt1">
          <a:lumMod val="95000"/>
          <a:alpha val="39000"/>
        </a:schemeClr>
      </a:solidFill>
    </cs:spPr>
    <cs:defRPr sz="1197" kern="1200"/>
  </cs:legend>
  <cs:plotArea>
    <cs:lnRef idx="0"/>
    <cs:fillRef idx="0"/>
    <cs:effectRef idx="0"/>
    <cs:fontRef idx="minor">
      <a:schemeClr val="dk1"/>
    </cs:fontRef>
  </cs:plotArea>
  <cs:plotArea3D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dk1">
        <a:lumMod val="75000"/>
        <a:lumOff val="25000"/>
      </a:schemeClr>
    </cs:fontRef>
    <cs:spPr>
      <a:ln w="31750" cap="flat" cmpd="sng" algn="ctr">
        <a:solidFill>
          <a:schemeClr val="dk1">
            <a:lumMod val="75000"/>
            <a:lumOff val="25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dk1">
            <a:lumMod val="50000"/>
            <a:lumOff val="50000"/>
          </a:schemeClr>
        </a:solidFill>
        <a:round/>
      </a:ln>
    </cs:spPr>
  </cs:seriesLine>
  <cs:title>
    <cs:lnRef idx="0"/>
    <cs:fillRef idx="0"/>
    <cs:effectRef idx="0"/>
    <cs:fontRef idx="minor">
      <a:schemeClr val="dk1">
        <a:lumMod val="75000"/>
        <a:lumOff val="25000"/>
      </a:schemeClr>
    </cs:fontRef>
    <cs:defRPr sz="2200" b="1" kern="120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dk1">
        <a:lumMod val="75000"/>
        <a:lumOff val="25000"/>
      </a:schemeClr>
    </cs:fontRef>
    <cs:defRPr sz="1197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dk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dk1">
        <a:lumMod val="75000"/>
        <a:lumOff val="25000"/>
      </a:schemeClr>
    </cs:fontRef>
    <cs:spPr>
      <a:ln>
        <a:noFill/>
      </a:ln>
    </cs:spPr>
    <cs:defRPr sz="1197" kern="1200"/>
  </cs:valueAxis>
  <cs:wall>
    <cs:lnRef idx="0"/>
    <cs:fillRef idx="0"/>
    <cs:effectRef idx="0"/>
    <cs:fontRef idx="minor">
      <a:schemeClr val="dk1"/>
    </cs:fontRef>
  </cs:wall>
</cs:chartStyle>
</file>

<file path=ppt/charts/style8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charts/style9.xml><?xml version="1.0" encoding="utf-8"?>
<cs:chartStyle xmlns:cs="http://schemas.microsoft.com/office/drawing/2012/chartStyle" xmlns:a="http://schemas.openxmlformats.org/drawingml/2006/main" id="20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800" kern="1200" cap="all" spc="120" normalizeH="0" baseline="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lt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800" b="0" i="0" u="none" strike="noStrike" kern="1200" baseline="0"/>
    <cs:bodyPr rot="-5400000" spcFirstLastPara="1" vertOverflow="clip" horzOverflow="clip" vert="horz" wrap="square" lIns="38100" tIns="19050" rIns="38100" bIns="19050" anchor="ctr" anchorCtr="1">
      <a:spAutoFit/>
    </cs:bodyPr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>
  <cs:dataPoint3D>
    <cs:lnRef idx="0"/>
    <cs:fillRef idx="0">
      <cs:styleClr val="auto"/>
    </cs:fillRef>
    <cs:effectRef idx="0"/>
    <cs:fontRef idx="minor">
      <a:schemeClr val="dk1"/>
    </cs:fontRef>
    <cs:spPr>
      <a:solidFill>
        <a:schemeClr val="phClr"/>
      </a:solidFill>
    </cs:spPr>
  </cs:dataPoint3D>
  <cs:dataPointLine>
    <cs:lnRef idx="0">
      <cs:styleClr val="auto"/>
    </cs:lnRef>
    <cs:fillRef idx="0"/>
    <cs:effectRef idx="0"/>
    <cs:fontRef idx="minor">
      <a:schemeClr val="dk1"/>
    </cs:fontRef>
    <cs:spPr>
      <a:ln w="222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0">
      <cs:styleClr val="auto"/>
    </cs:fillRef>
    <cs:effectRef idx="0"/>
    <cs:fontRef idx="minor">
      <a:schemeClr val="dk1"/>
    </cs:fontRef>
    <cs:spPr>
      <a:solidFill>
        <a:schemeClr val="phClr"/>
      </a:solidFill>
      <a:ln w="9525">
        <a:solidFill>
          <a:schemeClr val="phClr"/>
        </a:solidFill>
        <a:round/>
      </a:ln>
    </cs:spPr>
  </cs:dataPointMarker>
  <cs:dataPointMarkerLayout size="6"/>
  <cs:dataPointWireframe>
    <cs:lnRef idx="0">
      <cs:styleClr val="auto"/>
    </cs:lnRef>
    <cs:fillRef idx="0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15000"/>
            <a:lumOff val="85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600" b="1" kern="1200" cap="all" spc="120" normalizeH="0" baseline="0"/>
  </cs:title>
  <cs:trendline>
    <cs:lnRef idx="0">
      <cs:styleClr val="auto"/>
    </cs:lnRef>
    <cs:fillRef idx="0"/>
    <cs:effectRef idx="0"/>
    <cs:fontRef idx="minor">
      <a:schemeClr val="dk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8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65000"/>
            <a:lumOff val="3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dk1">
            <a:lumMod val="15000"/>
            <a:lumOff val="85000"/>
          </a:schemeClr>
        </a:solidFill>
        <a:round/>
      </a:ln>
    </cs:spPr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3A1C66-5A90-5C4E-AE8B-B26B0A814E08}" type="datetimeFigureOut">
              <a:rPr lang="es-GT" smtClean="0"/>
              <a:t>7/09/21</a:t>
            </a:fld>
            <a:endParaRPr lang="es-GT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GT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C10842-C877-3646-A075-C8C1B7D7B541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051788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C10842-C877-3646-A075-C8C1B7D7B541}" type="slidenum">
              <a:rPr lang="es-GT" smtClean="0"/>
              <a:t>4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9653408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8C10842-C877-3646-A075-C8C1B7D7B541}" type="slidenum">
              <a:rPr lang="es-GT" smtClean="0"/>
              <a:t>6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27504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57319F5-E0DC-C841-AB3E-90EFB3A6429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DA6B9800-99F5-3947-9A3D-5B60935F24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MX"/>
              <a:t>Haz clic para editar el estilo de subtítulo del patrón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946B8A4-9758-2A44-8F66-A36F45E249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8799-600D-2149-BB3D-141160FEE07B}" type="datetimeFigureOut">
              <a:rPr lang="es-GT" smtClean="0"/>
              <a:t>7/09/21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2B202E4-BE4B-9149-91C2-52EED93C50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5865D0C4-D7B8-5744-B1AE-13CC56D329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F1E5-528E-A64E-9182-8281F28B81B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1498505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F093D98-0E54-C542-B413-DA5F69AEE2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E23C722B-2A8D-BD47-8B32-B36EBFCE4CC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7D899B3B-1873-0D48-A5A8-A66F86E1E4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8799-600D-2149-BB3D-141160FEE07B}" type="datetimeFigureOut">
              <a:rPr lang="es-GT" smtClean="0"/>
              <a:t>7/09/21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B27830EF-22CB-C347-ABE7-1D21ED8457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FBFED0B-D1A8-184A-8699-08C8A35B74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F1E5-528E-A64E-9182-8281F28B81B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4265252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82352A8A-287C-3942-A73D-59D0E7EBE89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A62413B3-5B41-834B-8D24-27E8B2C7E3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844E464-F03C-A646-BF01-5AE156E4C8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8799-600D-2149-BB3D-141160FEE07B}" type="datetimeFigureOut">
              <a:rPr lang="es-GT" smtClean="0"/>
              <a:t>7/09/21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38A8ABB-A519-2242-8A9C-758EC026D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0324E799-84F0-8040-93FF-981247DB421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F1E5-528E-A64E-9182-8281F28B81B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2805145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1ECFFDD8-93E7-9049-923E-55FD11B31F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197DE13A-A2A6-0344-9D91-7CF50C271F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B09F3ED7-774D-4441-94D7-B2D6EFE259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8799-600D-2149-BB3D-141160FEE07B}" type="datetimeFigureOut">
              <a:rPr lang="es-GT" smtClean="0"/>
              <a:t>7/09/21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7034117-9C47-DC4D-8530-0A23415561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71E67F34-A8CF-124E-ABFD-C9094044E3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F1E5-528E-A64E-9182-8281F28B81B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1193714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B723B70-1EDD-9043-9F3B-921B0B4DF4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7582C5DB-97D8-6949-B8C5-7049F3080C9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20A245EE-5FC4-EC44-A8BE-195BC9BE23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8799-600D-2149-BB3D-141160FEE07B}" type="datetimeFigureOut">
              <a:rPr lang="es-GT" smtClean="0"/>
              <a:t>7/09/21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97D6377-FFD0-C84B-9A78-319A9D363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C2EE0906-4C27-3841-B568-11DC2D0BF3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F1E5-528E-A64E-9182-8281F28B81B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569472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D071B66-4C57-D048-9320-C26247AC75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656BAA0-9C14-8F41-90E7-97218CA0CED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GT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BD3C1700-BC02-6440-86A1-9277414DF7F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GT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2FEF83E-C404-E04B-8330-148CC444E1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8799-600D-2149-BB3D-141160FEE07B}" type="datetimeFigureOut">
              <a:rPr lang="es-GT" smtClean="0"/>
              <a:t>7/09/21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8079594F-AB0D-0541-9BB5-1DD677500E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ED9C9E92-14B2-A24D-B3FC-8D28733EFC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F1E5-528E-A64E-9182-8281F28B81B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9692795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5905CF3B-64EE-CD4B-801E-2DADA6D3AA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B2601A5E-690F-DD4D-9FF0-79203942DD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56F4C2CF-8B36-9C4A-A1BE-ACCD39C5064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GT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28FA89D0-52AD-A842-9B73-384A45895E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D858E394-8989-1344-B946-091255FE6FC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GT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0E6540D9-E15A-8A4F-8F5E-D3F9255C3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8799-600D-2149-BB3D-141160FEE07B}" type="datetimeFigureOut">
              <a:rPr lang="es-GT" smtClean="0"/>
              <a:t>7/09/21</a:t>
            </a:fld>
            <a:endParaRPr lang="es-GT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989F71C8-E77B-A041-A597-E41D64B96C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7C585A34-4679-2B4B-80DC-DD42AF5983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F1E5-528E-A64E-9182-8281F28B81B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4308761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372C3E6-54F0-704C-A1D9-E579776B15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279067BD-2AE6-6F48-A128-3D660ECAB8B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8799-600D-2149-BB3D-141160FEE07B}" type="datetimeFigureOut">
              <a:rPr lang="es-GT" smtClean="0"/>
              <a:t>7/09/21</a:t>
            </a:fld>
            <a:endParaRPr lang="es-GT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776854CD-1D20-8F47-ABCC-35B62F751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F50331AE-42F1-9245-8919-877300F34F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F1E5-528E-A64E-9182-8281F28B81B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047656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53BE771D-5C97-394B-B61B-692AAE584A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8799-600D-2149-BB3D-141160FEE07B}" type="datetimeFigureOut">
              <a:rPr lang="es-GT" smtClean="0"/>
              <a:t>7/09/21</a:t>
            </a:fld>
            <a:endParaRPr lang="es-GT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066E9697-7CE2-F343-84CA-AE1270AC5A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414F4172-6A40-A941-B7B6-F653356029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F1E5-528E-A64E-9182-8281F28B81B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621754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B77F40AF-D50A-C94C-8CE6-790011559A6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D0AA8BCA-8E75-8D45-A72F-F77D0E4210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3748BC83-5AD4-2A4B-B428-CB42E5E128B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B2CB76CC-12C5-084C-A08A-5C766F5A28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8799-600D-2149-BB3D-141160FEE07B}" type="datetimeFigureOut">
              <a:rPr lang="es-GT" smtClean="0"/>
              <a:t>7/09/21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2000950F-366F-014F-B0E7-A6E4D75292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89679B8-10D5-9246-AB54-A2B6BB3995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F1E5-528E-A64E-9182-8281F28B81B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2899727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DCDFB5-5A1D-BA45-9DC7-2476F1451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9A94307C-33CF-214F-BB7F-6140527FE7C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2CD5C657-12FE-2546-8638-E19C0BE0DB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MX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5064D2F7-75D8-2C46-973E-2EA9981535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E18799-600D-2149-BB3D-141160FEE07B}" type="datetimeFigureOut">
              <a:rPr lang="es-GT" smtClean="0"/>
              <a:t>7/09/21</a:t>
            </a:fld>
            <a:endParaRPr lang="es-GT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15EF5A39-C20B-8F43-9529-AEFCF24617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090E4FB6-20D8-204E-ACE9-9C35BAE72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D3F1E5-528E-A64E-9182-8281F28B81B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70316479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3671882B-374E-D443-87A2-F0EBCE580C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MX"/>
              <a:t>Haz clic para modificar el estilo de título del patrón</a:t>
            </a:r>
            <a:endParaRPr lang="es-GT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8230E12-672D-C04B-8221-2459E815FD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MX"/>
              <a:t>Haga clic para modificar los estilos de texto del patrón</a:t>
            </a:r>
          </a:p>
          <a:p>
            <a:pPr lvl="1"/>
            <a:r>
              <a:rPr lang="es-MX"/>
              <a:t>Segundo nivel</a:t>
            </a:r>
          </a:p>
          <a:p>
            <a:pPr lvl="2"/>
            <a:r>
              <a:rPr lang="es-MX"/>
              <a:t>Tercer nivel</a:t>
            </a:r>
          </a:p>
          <a:p>
            <a:pPr lvl="3"/>
            <a:r>
              <a:rPr lang="es-MX"/>
              <a:t>Cuarto nivel</a:t>
            </a:r>
          </a:p>
          <a:p>
            <a:pPr lvl="4"/>
            <a:r>
              <a:rPr lang="es-MX"/>
              <a:t>Quinto nivel</a:t>
            </a:r>
            <a:endParaRPr lang="es-GT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8B049768-B413-8D41-A586-7441183B3B2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E18799-600D-2149-BB3D-141160FEE07B}" type="datetimeFigureOut">
              <a:rPr lang="es-GT" smtClean="0"/>
              <a:t>7/09/21</a:t>
            </a:fld>
            <a:endParaRPr lang="es-GT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8131ACB9-52BE-7441-88E6-4E2474C7541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4D24A35-98C8-EE49-AEA6-A9865A79904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D3F1E5-528E-A64E-9182-8281F28B81B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753373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5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6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7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DFF1FD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Subtítulo 12">
            <a:extLst>
              <a:ext uri="{FF2B5EF4-FFF2-40B4-BE49-F238E27FC236}">
                <a16:creationId xmlns:a16="http://schemas.microsoft.com/office/drawing/2014/main" id="{EFAA71AF-B2B6-A544-A009-1266C58EC4F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s-GT"/>
          </a:p>
        </p:txBody>
      </p:sp>
      <p:pic>
        <p:nvPicPr>
          <p:cNvPr id="15" name="Imagen 14" descr="Imagen que contiene Diagrama&#10;&#10;Descripción generada automáticamente">
            <a:extLst>
              <a:ext uri="{FF2B5EF4-FFF2-40B4-BE49-F238E27FC236}">
                <a16:creationId xmlns:a16="http://schemas.microsoft.com/office/drawing/2014/main" id="{3B74588F-8E21-5F47-B694-9971F2F1E9A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38552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2D7076A9-76CD-C944-9AFA-705430831C2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CAA3CB3-AAE8-4F4E-A849-336E2F3FD8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41634018"/>
              </p:ext>
            </p:extLst>
          </p:nvPr>
        </p:nvGraphicFramePr>
        <p:xfrm>
          <a:off x="1406525" y="920365"/>
          <a:ext cx="9378949" cy="501727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973078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97B1E21E-FF1C-9744-9A6B-9EC14187DA2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graphicFrame>
        <p:nvGraphicFramePr>
          <p:cNvPr id="5" name="Gráfico 4">
            <a:extLst>
              <a:ext uri="{FF2B5EF4-FFF2-40B4-BE49-F238E27FC236}">
                <a16:creationId xmlns:a16="http://schemas.microsoft.com/office/drawing/2014/main" id="{6C19430C-83AC-174D-BC69-3B54F993529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7891600"/>
              </p:ext>
            </p:extLst>
          </p:nvPr>
        </p:nvGraphicFramePr>
        <p:xfrm>
          <a:off x="1469572" y="1066799"/>
          <a:ext cx="8704943" cy="55372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533053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A1465BFD-A22D-F241-BA80-17782AAA634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3F6D1EA-0741-ED47-BF3D-F695ECBAC3BE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96428182"/>
              </p:ext>
            </p:extLst>
          </p:nvPr>
        </p:nvGraphicFramePr>
        <p:xfrm>
          <a:off x="905327" y="987651"/>
          <a:ext cx="9494565" cy="5715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43434649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B476E30E-2348-BC4D-83EB-F9C14C037EF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65EABABE-9C0C-EB48-A26B-629C91B7824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03556545"/>
              </p:ext>
            </p:extLst>
          </p:nvPr>
        </p:nvGraphicFramePr>
        <p:xfrm>
          <a:off x="1065893" y="1051831"/>
          <a:ext cx="9072563" cy="57007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4937650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049DE1E3-D1B8-F44A-96CD-512FEBFE5A8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64E817C6-1BA7-4C43-9B5F-D8D7336C7B9F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00694420"/>
              </p:ext>
            </p:extLst>
          </p:nvPr>
        </p:nvGraphicFramePr>
        <p:xfrm>
          <a:off x="391886" y="856343"/>
          <a:ext cx="10159999" cy="600165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194381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Imagen 4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D9A143C8-A7A0-254A-AFB1-50C641E924E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00D5445E-936B-FD43-AE14-253B7EE32E7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53929083"/>
              </p:ext>
            </p:extLst>
          </p:nvPr>
        </p:nvGraphicFramePr>
        <p:xfrm>
          <a:off x="514112" y="1237757"/>
          <a:ext cx="10002631" cy="548557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28800747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n 5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7383C67F-3893-BE49-8F0D-71DD0BAB6D6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9456D673-BEE5-494F-84D5-2B72BFFEE23C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01227771"/>
              </p:ext>
            </p:extLst>
          </p:nvPr>
        </p:nvGraphicFramePr>
        <p:xfrm>
          <a:off x="1396077" y="1238865"/>
          <a:ext cx="8750813" cy="53130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34544227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DDED6177-F7D9-3E46-8F19-489B583AD00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EDD814FB-AA47-9E47-8505-A3A5B1995759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14974223"/>
              </p:ext>
            </p:extLst>
          </p:nvPr>
        </p:nvGraphicFramePr>
        <p:xfrm>
          <a:off x="934544" y="1045085"/>
          <a:ext cx="8984372" cy="56346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11256879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Imagen 2" descr="Interfaz de usuario gráfica, Texto, Aplicación, Chat o mensaje de texto&#10;&#10;Descripción generada automáticamente">
            <a:extLst>
              <a:ext uri="{FF2B5EF4-FFF2-40B4-BE49-F238E27FC236}">
                <a16:creationId xmlns:a16="http://schemas.microsoft.com/office/drawing/2014/main" id="{9496FE98-B965-314B-9D0B-7376DC7BD54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67" y="0"/>
            <a:ext cx="12187066" cy="6858000"/>
          </a:xfrm>
          <a:prstGeom prst="rect">
            <a:avLst/>
          </a:prstGeom>
        </p:spPr>
      </p:pic>
      <p:graphicFrame>
        <p:nvGraphicFramePr>
          <p:cNvPr id="4" name="Gráfico 3">
            <a:extLst>
              <a:ext uri="{FF2B5EF4-FFF2-40B4-BE49-F238E27FC236}">
                <a16:creationId xmlns:a16="http://schemas.microsoft.com/office/drawing/2014/main" id="{62E3150C-C53D-BC48-8B05-943CE1D1907A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57694868"/>
              </p:ext>
            </p:extLst>
          </p:nvPr>
        </p:nvGraphicFramePr>
        <p:xfrm>
          <a:off x="541418" y="1271591"/>
          <a:ext cx="9404350" cy="52447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37846160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477</TotalTime>
  <Words>92</Words>
  <Application>Microsoft Macintosh PowerPoint</Application>
  <PresentationFormat>Panorámica</PresentationFormat>
  <Paragraphs>14</Paragraphs>
  <Slides>10</Slides>
  <Notes>2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10</vt:i4>
      </vt:variant>
    </vt:vector>
  </HeadingPairs>
  <TitlesOfParts>
    <vt:vector size="15" baseType="lpstr">
      <vt:lpstr>Arial</vt:lpstr>
      <vt:lpstr>Calibri</vt:lpstr>
      <vt:lpstr>Calibri Light</vt:lpstr>
      <vt:lpstr>Lato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II Termómetro de la Propiedad:  Delitos Contra la Propiedad Inmueble  </dc:title>
  <dc:creator>José Fernando Orellana Wer</dc:creator>
  <cp:lastModifiedBy>Fernando Lopez</cp:lastModifiedBy>
  <cp:revision>4</cp:revision>
  <dcterms:created xsi:type="dcterms:W3CDTF">2021-08-31T20:46:29Z</dcterms:created>
  <dcterms:modified xsi:type="dcterms:W3CDTF">2021-09-07T19:50:34Z</dcterms:modified>
</cp:coreProperties>
</file>