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93" r:id="rId8"/>
    <p:sldId id="295" r:id="rId9"/>
    <p:sldId id="265" r:id="rId10"/>
    <p:sldId id="263" r:id="rId11"/>
    <p:sldId id="266" r:id="rId12"/>
    <p:sldId id="296" r:id="rId13"/>
    <p:sldId id="299" r:id="rId14"/>
    <p:sldId id="267" r:id="rId15"/>
    <p:sldId id="264" r:id="rId16"/>
    <p:sldId id="300" r:id="rId17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6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C08C98-0C33-4979-9066-DB2A27208FE7}">
  <a:tblStyle styleId="{79C08C98-0C33-4979-9066-DB2A27208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DE2C2F-567E-4F96-A390-5F3BA85D3C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861"/>
    <p:restoredTop sz="94650"/>
  </p:normalViewPr>
  <p:slideViewPr>
    <p:cSldViewPr>
      <p:cViewPr>
        <p:scale>
          <a:sx n="131" d="100"/>
          <a:sy n="131" d="100"/>
        </p:scale>
        <p:origin x="-64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3;n">
            <a:extLst>
              <a:ext uri="{FF2B5EF4-FFF2-40B4-BE49-F238E27FC236}">
                <a16:creationId xmlns:a16="http://schemas.microsoft.com/office/drawing/2014/main" id="{484B1591-F8F2-4508-8F04-2B0111BD9E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Google Shape;4;n">
            <a:extLst>
              <a:ext uri="{FF2B5EF4-FFF2-40B4-BE49-F238E27FC236}">
                <a16:creationId xmlns:a16="http://schemas.microsoft.com/office/drawing/2014/main" id="{ACA5F8D5-6D95-41A5-9309-5AD4F9D9A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73;g35f391192_00:notes">
            <a:extLst>
              <a:ext uri="{FF2B5EF4-FFF2-40B4-BE49-F238E27FC236}">
                <a16:creationId xmlns:a16="http://schemas.microsoft.com/office/drawing/2014/main" id="{0190DC6E-294F-42D7-9546-FB76C2953AB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8" name="Google Shape;74;g35f391192_00:notes">
            <a:extLst>
              <a:ext uri="{FF2B5EF4-FFF2-40B4-BE49-F238E27FC236}">
                <a16:creationId xmlns:a16="http://schemas.microsoft.com/office/drawing/2014/main" id="{933FAD9B-1DEF-482D-B913-B11F81BEE4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50;g35f391192_017:notes">
            <a:extLst>
              <a:ext uri="{FF2B5EF4-FFF2-40B4-BE49-F238E27FC236}">
                <a16:creationId xmlns:a16="http://schemas.microsoft.com/office/drawing/2014/main" id="{CD027469-C131-4F36-AA0F-F6885525C7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0" name="Google Shape;151;g35f391192_017:notes">
            <a:extLst>
              <a:ext uri="{FF2B5EF4-FFF2-40B4-BE49-F238E27FC236}">
                <a16:creationId xmlns:a16="http://schemas.microsoft.com/office/drawing/2014/main" id="{D3CCDC24-858A-43BF-A4D2-C65654B3A4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188;g35f391192_065:notes">
            <a:extLst>
              <a:ext uri="{FF2B5EF4-FFF2-40B4-BE49-F238E27FC236}">
                <a16:creationId xmlns:a16="http://schemas.microsoft.com/office/drawing/2014/main" id="{2A8049F8-87D0-46C8-ADF9-C88DF0B21D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4" name="Google Shape;189;g35f391192_065:notes">
            <a:extLst>
              <a:ext uri="{FF2B5EF4-FFF2-40B4-BE49-F238E27FC236}">
                <a16:creationId xmlns:a16="http://schemas.microsoft.com/office/drawing/2014/main" id="{94440F8B-343D-4F62-BD95-C25A6D718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94;g35f391192_073:notes">
            <a:extLst>
              <a:ext uri="{FF2B5EF4-FFF2-40B4-BE49-F238E27FC236}">
                <a16:creationId xmlns:a16="http://schemas.microsoft.com/office/drawing/2014/main" id="{AD5B2169-CCB9-4042-8C16-DC72D6F404B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8" name="Google Shape;195;g35f391192_073:notes">
            <a:extLst>
              <a:ext uri="{FF2B5EF4-FFF2-40B4-BE49-F238E27FC236}">
                <a16:creationId xmlns:a16="http://schemas.microsoft.com/office/drawing/2014/main" id="{C101E273-9276-4E84-9244-647B183C35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14;g35f391192_09:notes">
            <a:extLst>
              <a:ext uri="{FF2B5EF4-FFF2-40B4-BE49-F238E27FC236}">
                <a16:creationId xmlns:a16="http://schemas.microsoft.com/office/drawing/2014/main" id="{403FDDB4-D307-42D5-B772-2D1CEBD1B3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2" name="Google Shape;115;g35f391192_09:notes">
            <a:extLst>
              <a:ext uri="{FF2B5EF4-FFF2-40B4-BE49-F238E27FC236}">
                <a16:creationId xmlns:a16="http://schemas.microsoft.com/office/drawing/2014/main" id="{63883630-BE20-4C6D-975A-B337D19E00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194;g35f391192_073:notes">
            <a:extLst>
              <a:ext uri="{FF2B5EF4-FFF2-40B4-BE49-F238E27FC236}">
                <a16:creationId xmlns:a16="http://schemas.microsoft.com/office/drawing/2014/main" id="{5A9E212E-70DD-4E89-8563-5DCE87BE011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6" name="Google Shape;195;g35f391192_073:notes">
            <a:extLst>
              <a:ext uri="{FF2B5EF4-FFF2-40B4-BE49-F238E27FC236}">
                <a16:creationId xmlns:a16="http://schemas.microsoft.com/office/drawing/2014/main" id="{873DA517-1677-438C-9617-127209E33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159;g35f391192_045:notes">
            <a:extLst>
              <a:ext uri="{FF2B5EF4-FFF2-40B4-BE49-F238E27FC236}">
                <a16:creationId xmlns:a16="http://schemas.microsoft.com/office/drawing/2014/main" id="{29978A2A-9C39-4170-BE2F-6DC3FB7D57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0" name="Google Shape;160;g35f391192_045:notes">
            <a:extLst>
              <a:ext uri="{FF2B5EF4-FFF2-40B4-BE49-F238E27FC236}">
                <a16:creationId xmlns:a16="http://schemas.microsoft.com/office/drawing/2014/main" id="{5F2D15C6-25D3-4E68-8632-EDB121153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73;g35ed75ccf_033:notes">
            <a:extLst>
              <a:ext uri="{FF2B5EF4-FFF2-40B4-BE49-F238E27FC236}">
                <a16:creationId xmlns:a16="http://schemas.microsoft.com/office/drawing/2014/main" id="{4D0CAD74-DC32-4BB1-B5BC-B556EAD5EC2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4" name="Google Shape;274;g35ed75ccf_033:notes">
            <a:extLst>
              <a:ext uri="{FF2B5EF4-FFF2-40B4-BE49-F238E27FC236}">
                <a16:creationId xmlns:a16="http://schemas.microsoft.com/office/drawing/2014/main" id="{C7EBF9C3-3798-4887-8219-A5DB757B16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86;g3606f1c2d_30:notes">
            <a:extLst>
              <a:ext uri="{FF2B5EF4-FFF2-40B4-BE49-F238E27FC236}">
                <a16:creationId xmlns:a16="http://schemas.microsoft.com/office/drawing/2014/main" id="{E863692F-4158-4452-9789-4AFBE849DEF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87;g3606f1c2d_30:notes">
            <a:extLst>
              <a:ext uri="{FF2B5EF4-FFF2-40B4-BE49-F238E27FC236}">
                <a16:creationId xmlns:a16="http://schemas.microsoft.com/office/drawing/2014/main" id="{88AAED4C-0772-4085-B86C-4A995034C6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08;g35f391192_029:notes">
            <a:extLst>
              <a:ext uri="{FF2B5EF4-FFF2-40B4-BE49-F238E27FC236}">
                <a16:creationId xmlns:a16="http://schemas.microsoft.com/office/drawing/2014/main" id="{6634B717-9013-49A1-A703-7FBC88B90AA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6" name="Google Shape;109;g35f391192_029:notes">
            <a:extLst>
              <a:ext uri="{FF2B5EF4-FFF2-40B4-BE49-F238E27FC236}">
                <a16:creationId xmlns:a16="http://schemas.microsoft.com/office/drawing/2014/main" id="{2FE71664-A5B5-4A6C-9FC6-624EB6BBA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95;g35f391192_04:notes">
            <a:extLst>
              <a:ext uri="{FF2B5EF4-FFF2-40B4-BE49-F238E27FC236}">
                <a16:creationId xmlns:a16="http://schemas.microsoft.com/office/drawing/2014/main" id="{921C5461-FDD8-43D1-B536-580C37497F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96;g35f391192_04:notes">
            <a:extLst>
              <a:ext uri="{FF2B5EF4-FFF2-40B4-BE49-F238E27FC236}">
                <a16:creationId xmlns:a16="http://schemas.microsoft.com/office/drawing/2014/main" id="{6B08F78A-CC3E-4444-8526-EDF3B43F3C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14;g35f391192_09:notes">
            <a:extLst>
              <a:ext uri="{FF2B5EF4-FFF2-40B4-BE49-F238E27FC236}">
                <a16:creationId xmlns:a16="http://schemas.microsoft.com/office/drawing/2014/main" id="{DEB39666-1720-4253-914A-AA2CDBFCA3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4" name="Google Shape;115;g35f391192_09:notes">
            <a:extLst>
              <a:ext uri="{FF2B5EF4-FFF2-40B4-BE49-F238E27FC236}">
                <a16:creationId xmlns:a16="http://schemas.microsoft.com/office/drawing/2014/main" id="{6E8CB74D-3ACC-4FE2-A5EC-3EF96FD5A3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20;p:notes">
            <a:extLst>
              <a:ext uri="{FF2B5EF4-FFF2-40B4-BE49-F238E27FC236}">
                <a16:creationId xmlns:a16="http://schemas.microsoft.com/office/drawing/2014/main" id="{AA0B5427-8C71-4257-A34F-224D373584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8" name="Google Shape;121;p:notes">
            <a:extLst>
              <a:ext uri="{FF2B5EF4-FFF2-40B4-BE49-F238E27FC236}">
                <a16:creationId xmlns:a16="http://schemas.microsoft.com/office/drawing/2014/main" id="{46DDBBEC-907F-4CD3-A2AA-A09EE528B5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94;g35f391192_073:notes">
            <a:extLst>
              <a:ext uri="{FF2B5EF4-FFF2-40B4-BE49-F238E27FC236}">
                <a16:creationId xmlns:a16="http://schemas.microsoft.com/office/drawing/2014/main" id="{6474F048-0B6E-47EF-81CD-13DEC9A93C3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2" name="Google Shape;195;g35f391192_073:notes">
            <a:extLst>
              <a:ext uri="{FF2B5EF4-FFF2-40B4-BE49-F238E27FC236}">
                <a16:creationId xmlns:a16="http://schemas.microsoft.com/office/drawing/2014/main" id="{70CDBA7D-34E2-4FBE-9351-8B74C043F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08;g35f391192_029:notes">
            <a:extLst>
              <a:ext uri="{FF2B5EF4-FFF2-40B4-BE49-F238E27FC236}">
                <a16:creationId xmlns:a16="http://schemas.microsoft.com/office/drawing/2014/main" id="{F2D110C4-FC9A-4A7F-867E-2DA84A6DB4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2" name="Google Shape;109;g35f391192_029:notes">
            <a:extLst>
              <a:ext uri="{FF2B5EF4-FFF2-40B4-BE49-F238E27FC236}">
                <a16:creationId xmlns:a16="http://schemas.microsoft.com/office/drawing/2014/main" id="{47DFA999-4266-4DFF-B59D-C516D17FCD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75;g35f391192_057:notes">
            <a:extLst>
              <a:ext uri="{FF2B5EF4-FFF2-40B4-BE49-F238E27FC236}">
                <a16:creationId xmlns:a16="http://schemas.microsoft.com/office/drawing/2014/main" id="{D7E21FAC-03AE-40D5-B58E-5D18639A230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6" name="Google Shape;176;g35f391192_057:notes">
            <a:extLst>
              <a:ext uri="{FF2B5EF4-FFF2-40B4-BE49-F238E27FC236}">
                <a16:creationId xmlns:a16="http://schemas.microsoft.com/office/drawing/2014/main" id="{1E345487-F20F-4E27-908F-4872591DA8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EE4D2C92-15BE-444E-885C-B5534E351F6B}"/>
              </a:ext>
            </a:extLst>
          </p:cNvPr>
          <p:cNvSpPr>
            <a:spLocks/>
          </p:cNvSpPr>
          <p:nvPr/>
        </p:nvSpPr>
        <p:spPr bwMode="auto">
          <a:xfrm>
            <a:off x="219075" y="-9525"/>
            <a:ext cx="5276850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387 w 211075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E54200A7-2BD7-47C5-BD96-429865F34E85}"/>
              </a:ext>
            </a:extLst>
          </p:cNvPr>
          <p:cNvSpPr>
            <a:spLocks/>
          </p:cNvSpPr>
          <p:nvPr/>
        </p:nvSpPr>
        <p:spPr bwMode="auto">
          <a:xfrm>
            <a:off x="-9525" y="-9525"/>
            <a:ext cx="5276850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387 w 211075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2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11895C5F-8F74-4BC2-92C1-D953A4F6F5C8}"/>
              </a:ext>
            </a:extLst>
          </p:cNvPr>
          <p:cNvSpPr>
            <a:spLocks/>
          </p:cNvSpPr>
          <p:nvPr/>
        </p:nvSpPr>
        <p:spPr bwMode="auto">
          <a:xfrm>
            <a:off x="219075" y="-9525"/>
            <a:ext cx="5276850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387 w 211075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Google Shape;15;p3">
            <a:extLst>
              <a:ext uri="{FF2B5EF4-FFF2-40B4-BE49-F238E27FC236}">
                <a16:creationId xmlns:a16="http://schemas.microsoft.com/office/drawing/2014/main" id="{6E51D4EB-95A6-415D-B3FC-813B891CE353}"/>
              </a:ext>
            </a:extLst>
          </p:cNvPr>
          <p:cNvSpPr>
            <a:spLocks/>
          </p:cNvSpPr>
          <p:nvPr/>
        </p:nvSpPr>
        <p:spPr bwMode="auto">
          <a:xfrm>
            <a:off x="-9525" y="-9525"/>
            <a:ext cx="5276850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387 w 211075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5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A3F75BA9-5037-444D-898E-C4925F5CDA2F}"/>
              </a:ext>
            </a:extLst>
          </p:cNvPr>
          <p:cNvSpPr>
            <a:spLocks/>
          </p:cNvSpPr>
          <p:nvPr/>
        </p:nvSpPr>
        <p:spPr bwMode="auto">
          <a:xfrm>
            <a:off x="219075" y="-9525"/>
            <a:ext cx="5276850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387 w 211075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Google Shape;20;p4">
            <a:extLst>
              <a:ext uri="{FF2B5EF4-FFF2-40B4-BE49-F238E27FC236}">
                <a16:creationId xmlns:a16="http://schemas.microsoft.com/office/drawing/2014/main" id="{E4C84674-37C5-4A5A-8DB2-CC41F914945E}"/>
              </a:ext>
            </a:extLst>
          </p:cNvPr>
          <p:cNvSpPr>
            <a:spLocks/>
          </p:cNvSpPr>
          <p:nvPr/>
        </p:nvSpPr>
        <p:spPr bwMode="auto">
          <a:xfrm>
            <a:off x="-9525" y="-9525"/>
            <a:ext cx="5276850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387 w 211075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23;p4">
            <a:extLst>
              <a:ext uri="{FF2B5EF4-FFF2-40B4-BE49-F238E27FC236}">
                <a16:creationId xmlns:a16="http://schemas.microsoft.com/office/drawing/2014/main" id="{F530B204-493F-4ADE-8FDA-302298178DB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B535A1-CD64-4F05-BD0F-F0781652B8ED}" type="slidenum">
              <a:rPr lang="en-U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515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5">
            <a:extLst>
              <a:ext uri="{FF2B5EF4-FFF2-40B4-BE49-F238E27FC236}">
                <a16:creationId xmlns:a16="http://schemas.microsoft.com/office/drawing/2014/main" id="{5F30DB2B-0954-45A7-B677-70EF98D2D33A}"/>
              </a:ext>
            </a:extLst>
          </p:cNvPr>
          <p:cNvSpPr>
            <a:spLocks/>
          </p:cNvSpPr>
          <p:nvPr/>
        </p:nvSpPr>
        <p:spPr bwMode="auto">
          <a:xfrm>
            <a:off x="209550" y="-9525"/>
            <a:ext cx="3076575" cy="5167313"/>
          </a:xfrm>
          <a:custGeom>
            <a:avLst/>
            <a:gdLst>
              <a:gd name="T0" fmla="*/ 0 w 123070"/>
              <a:gd name="T1" fmla="*/ 0 h 206683"/>
              <a:gd name="T2" fmla="*/ 0 w 123070"/>
              <a:gd name="T3" fmla="*/ 206683 h 206683"/>
              <a:gd name="T4" fmla="*/ 123070 w 123070"/>
              <a:gd name="T5" fmla="*/ 206545 h 206683"/>
              <a:gd name="T6" fmla="*/ 67807 w 123070"/>
              <a:gd name="T7" fmla="*/ 301 h 206683"/>
              <a:gd name="T8" fmla="*/ 0 w 123070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Google Shape;26;p5">
            <a:extLst>
              <a:ext uri="{FF2B5EF4-FFF2-40B4-BE49-F238E27FC236}">
                <a16:creationId xmlns:a16="http://schemas.microsoft.com/office/drawing/2014/main" id="{2F0EF185-D77E-44C2-823D-E3C55C7A839F}"/>
              </a:ext>
            </a:extLst>
          </p:cNvPr>
          <p:cNvSpPr>
            <a:spLocks/>
          </p:cNvSpPr>
          <p:nvPr/>
        </p:nvSpPr>
        <p:spPr bwMode="auto">
          <a:xfrm>
            <a:off x="-19050" y="-9525"/>
            <a:ext cx="3076575" cy="5167313"/>
          </a:xfrm>
          <a:custGeom>
            <a:avLst/>
            <a:gdLst>
              <a:gd name="T0" fmla="*/ 0 w 123070"/>
              <a:gd name="T1" fmla="*/ 0 h 206683"/>
              <a:gd name="T2" fmla="*/ 0 w 123070"/>
              <a:gd name="T3" fmla="*/ 206683 h 206683"/>
              <a:gd name="T4" fmla="*/ 123070 w 123070"/>
              <a:gd name="T5" fmla="*/ 206545 h 206683"/>
              <a:gd name="T6" fmla="*/ 67807 w 123070"/>
              <a:gd name="T7" fmla="*/ 301 h 206683"/>
              <a:gd name="T8" fmla="*/ 0 w 123070"/>
              <a:gd name="T9" fmla="*/ 0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CA2A38AF-C707-45A8-A9F5-5967F80B620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CB4CD2-E159-4D83-ABDA-9050B3CEF8E3}" type="slidenum">
              <a:rPr lang="en-U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29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;p6">
            <a:extLst>
              <a:ext uri="{FF2B5EF4-FFF2-40B4-BE49-F238E27FC236}">
                <a16:creationId xmlns:a16="http://schemas.microsoft.com/office/drawing/2014/main" id="{7DF90207-527D-44D5-A219-C038C31B89E2}"/>
              </a:ext>
            </a:extLst>
          </p:cNvPr>
          <p:cNvSpPr>
            <a:spLocks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C3722E87-8308-414A-9CA4-9648F59DB90C}"/>
              </a:ext>
            </a:extLst>
          </p:cNvPr>
          <p:cNvSpPr>
            <a:spLocks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4439CDE2-A21C-4228-8C55-817D46EB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611313"/>
            <a:ext cx="19573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7200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“</a:t>
            </a:r>
            <a:endParaRPr lang="es-ES" altLang="en-US" sz="7200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" name="Google Shape;34;p6">
            <a:extLst>
              <a:ext uri="{FF2B5EF4-FFF2-40B4-BE49-F238E27FC236}">
                <a16:creationId xmlns:a16="http://schemas.microsoft.com/office/drawing/2014/main" id="{286E2981-BB4A-4FE6-AAF2-84B58B39E69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C33CD3-43AA-400F-A5FB-85FBAB852FED}" type="slidenum">
              <a:rPr lang="en-U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092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;p7">
            <a:extLst>
              <a:ext uri="{FF2B5EF4-FFF2-40B4-BE49-F238E27FC236}">
                <a16:creationId xmlns:a16="http://schemas.microsoft.com/office/drawing/2014/main" id="{3661C225-BC74-487B-B1C9-AB701DCF53E3}"/>
              </a:ext>
            </a:extLst>
          </p:cNvPr>
          <p:cNvSpPr>
            <a:spLocks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Google Shape;37;p7">
            <a:extLst>
              <a:ext uri="{FF2B5EF4-FFF2-40B4-BE49-F238E27FC236}">
                <a16:creationId xmlns:a16="http://schemas.microsoft.com/office/drawing/2014/main" id="{DE8D464A-ECD5-46D5-AB74-93D0ADAB787F}"/>
              </a:ext>
            </a:extLst>
          </p:cNvPr>
          <p:cNvSpPr>
            <a:spLocks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7">
            <a:extLst>
              <a:ext uri="{FF2B5EF4-FFF2-40B4-BE49-F238E27FC236}">
                <a16:creationId xmlns:a16="http://schemas.microsoft.com/office/drawing/2014/main" id="{E500581E-1697-4D39-820F-7614DAD0CFE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6AB831-7984-4BA8-9755-10C3FA3DF8B0}" type="slidenum">
              <a:rPr lang="en-U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276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;p8">
            <a:extLst>
              <a:ext uri="{FF2B5EF4-FFF2-40B4-BE49-F238E27FC236}">
                <a16:creationId xmlns:a16="http://schemas.microsoft.com/office/drawing/2014/main" id="{75B4A71C-6AB2-4C1A-9052-211CD53B58BA}"/>
              </a:ext>
            </a:extLst>
          </p:cNvPr>
          <p:cNvSpPr>
            <a:spLocks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Google Shape;43;p8">
            <a:extLst>
              <a:ext uri="{FF2B5EF4-FFF2-40B4-BE49-F238E27FC236}">
                <a16:creationId xmlns:a16="http://schemas.microsoft.com/office/drawing/2014/main" id="{EB5C762A-3C12-4A57-9CBC-FB864296C6CA}"/>
              </a:ext>
            </a:extLst>
          </p:cNvPr>
          <p:cNvSpPr>
            <a:spLocks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47;p8">
            <a:extLst>
              <a:ext uri="{FF2B5EF4-FFF2-40B4-BE49-F238E27FC236}">
                <a16:creationId xmlns:a16="http://schemas.microsoft.com/office/drawing/2014/main" id="{5C67A0C0-C34A-4CBE-B0F4-83F6BC89417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6AE291-EDB9-473A-8222-E622B80D3998}" type="slidenum">
              <a:rPr lang="en-U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928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9;p9">
            <a:extLst>
              <a:ext uri="{FF2B5EF4-FFF2-40B4-BE49-F238E27FC236}">
                <a16:creationId xmlns:a16="http://schemas.microsoft.com/office/drawing/2014/main" id="{E78097C2-22FC-4A06-8A8E-55F340961717}"/>
              </a:ext>
            </a:extLst>
          </p:cNvPr>
          <p:cNvSpPr>
            <a:spLocks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Google Shape;50;p9">
            <a:extLst>
              <a:ext uri="{FF2B5EF4-FFF2-40B4-BE49-F238E27FC236}">
                <a16:creationId xmlns:a16="http://schemas.microsoft.com/office/drawing/2014/main" id="{E073EC53-33F7-4F3A-AE5E-52685DCCB0E2}"/>
              </a:ext>
            </a:extLst>
          </p:cNvPr>
          <p:cNvSpPr>
            <a:spLocks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" name="Google Shape;55;p9">
            <a:extLst>
              <a:ext uri="{FF2B5EF4-FFF2-40B4-BE49-F238E27FC236}">
                <a16:creationId xmlns:a16="http://schemas.microsoft.com/office/drawing/2014/main" id="{109C357D-4E70-4B64-8BD6-98F3CEAF05D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4DC0B3-67FA-4DDD-BCFD-D208748DAD67}" type="slidenum">
              <a:rPr lang="en-U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30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2">
            <a:extLst>
              <a:ext uri="{FF2B5EF4-FFF2-40B4-BE49-F238E27FC236}">
                <a16:creationId xmlns:a16="http://schemas.microsoft.com/office/drawing/2014/main" id="{367D9067-8B85-49ED-980E-93FBD53CACAB}"/>
              </a:ext>
            </a:extLst>
          </p:cNvPr>
          <p:cNvSpPr>
            <a:spLocks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Google Shape;68;p12">
            <a:extLst>
              <a:ext uri="{FF2B5EF4-FFF2-40B4-BE49-F238E27FC236}">
                <a16:creationId xmlns:a16="http://schemas.microsoft.com/office/drawing/2014/main" id="{42C511FE-16A0-4896-8595-0EE06AF65C44}"/>
              </a:ext>
            </a:extLst>
          </p:cNvPr>
          <p:cNvSpPr>
            <a:spLocks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06122 h 206122"/>
              <a:gd name="T4" fmla="*/ 328450 w 328450"/>
              <a:gd name="T5" fmla="*/ 206122 h 206122"/>
              <a:gd name="T6" fmla="*/ 273309 w 328450"/>
              <a:gd name="T7" fmla="*/ 331 h 206122"/>
              <a:gd name="T8" fmla="*/ 0 w 328450"/>
              <a:gd name="T9" fmla="*/ 0 h 206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Google Shape;69;p12">
            <a:extLst>
              <a:ext uri="{FF2B5EF4-FFF2-40B4-BE49-F238E27FC236}">
                <a16:creationId xmlns:a16="http://schemas.microsoft.com/office/drawing/2014/main" id="{E5D71A82-DEAD-4841-A0C2-C3079D2B192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FE39AB-90DF-4C1E-8264-DF47CD47417C}" type="slidenum">
              <a:rPr lang="en-U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650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05E4E59A-62DF-4CB2-AD96-C0D67A9DFAF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1884363"/>
            <a:ext cx="51847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ACA474CF-0327-4EE2-8FD6-FDC84F0EE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2495550"/>
            <a:ext cx="51847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4D2B1075-93B2-4E09-9DCD-784942A85A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543925" y="4749800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defRPr>
            </a:lvl1pPr>
          </a:lstStyle>
          <a:p>
            <a:fld id="{75EC4743-E58B-48CC-B893-6A51F772EC06}" type="slidenum">
              <a:rPr lang="en-US" altLang="en-US"/>
              <a:pPr/>
              <a:t>‹Nº›</a:t>
            </a:fld>
            <a:endParaRPr lang="es-E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Google Shape;76;p14">
            <a:extLst>
              <a:ext uri="{FF2B5EF4-FFF2-40B4-BE49-F238E27FC236}">
                <a16:creationId xmlns:a16="http://schemas.microsoft.com/office/drawing/2014/main" id="{096334AD-BE2D-463B-8228-47CC7EFCDA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08520" y="1959457"/>
            <a:ext cx="4537075" cy="1590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b="1" dirty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II  ENCUESTA PERCEPCIÓN</a:t>
            </a:r>
            <a:br>
              <a:rPr lang="en-US" altLang="en-US" b="1" dirty="0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</a:br>
            <a:r>
              <a:rPr lang="en-US" altLang="en-US" b="1" dirty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EMPRESARIAL 2021: </a:t>
            </a:r>
            <a:br>
              <a:rPr lang="en-US" altLang="en-US" b="1" dirty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</a:br>
            <a:r>
              <a:rPr lang="en-US" altLang="en-US" b="1" dirty="0">
                <a:solidFill>
                  <a:srgbClr val="99CCFF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SECCIÓN SOBRE DERECHOS DE PROPIEDAD </a:t>
            </a:r>
            <a:endParaRPr lang="es-ES" altLang="en-US" b="1" dirty="0">
              <a:solidFill>
                <a:srgbClr val="99CCFF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grpSp>
        <p:nvGrpSpPr>
          <p:cNvPr id="11266" name="Google Shape;77;p14">
            <a:extLst>
              <a:ext uri="{FF2B5EF4-FFF2-40B4-BE49-F238E27FC236}">
                <a16:creationId xmlns:a16="http://schemas.microsoft.com/office/drawing/2014/main" id="{4219DF14-3C81-41F7-A8CE-E5EF31893276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4083918"/>
            <a:ext cx="1190625" cy="955675"/>
            <a:chOff x="5292575" y="3681900"/>
            <a:chExt cx="420150" cy="373275"/>
          </a:xfrm>
        </p:grpSpPr>
        <p:sp>
          <p:nvSpPr>
            <p:cNvPr id="11268" name="Google Shape;78;p14">
              <a:extLst>
                <a:ext uri="{FF2B5EF4-FFF2-40B4-BE49-F238E27FC236}">
                  <a16:creationId xmlns:a16="http://schemas.microsoft.com/office/drawing/2014/main" id="{CD0682E0-DA9E-4B8F-8E3A-72FC709F7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575" y="3706875"/>
              <a:ext cx="420150" cy="266700"/>
            </a:xfrm>
            <a:custGeom>
              <a:avLst/>
              <a:gdLst>
                <a:gd name="T0" fmla="*/ 16319 w 16806"/>
                <a:gd name="T1" fmla="*/ 0 h 10668"/>
                <a:gd name="T2" fmla="*/ 488 w 16806"/>
                <a:gd name="T3" fmla="*/ 0 h 10668"/>
                <a:gd name="T4" fmla="*/ 488 w 16806"/>
                <a:gd name="T5" fmla="*/ 0 h 10668"/>
                <a:gd name="T6" fmla="*/ 390 w 16806"/>
                <a:gd name="T7" fmla="*/ 0 h 10668"/>
                <a:gd name="T8" fmla="*/ 293 w 16806"/>
                <a:gd name="T9" fmla="*/ 25 h 10668"/>
                <a:gd name="T10" fmla="*/ 196 w 16806"/>
                <a:gd name="T11" fmla="*/ 73 h 10668"/>
                <a:gd name="T12" fmla="*/ 123 w 16806"/>
                <a:gd name="T13" fmla="*/ 146 h 10668"/>
                <a:gd name="T14" fmla="*/ 74 w 16806"/>
                <a:gd name="T15" fmla="*/ 219 h 10668"/>
                <a:gd name="T16" fmla="*/ 25 w 16806"/>
                <a:gd name="T17" fmla="*/ 292 h 10668"/>
                <a:gd name="T18" fmla="*/ 1 w 16806"/>
                <a:gd name="T19" fmla="*/ 390 h 10668"/>
                <a:gd name="T20" fmla="*/ 1 w 16806"/>
                <a:gd name="T21" fmla="*/ 487 h 10668"/>
                <a:gd name="T22" fmla="*/ 1 w 16806"/>
                <a:gd name="T23" fmla="*/ 10181 h 10668"/>
                <a:gd name="T24" fmla="*/ 1 w 16806"/>
                <a:gd name="T25" fmla="*/ 10181 h 10668"/>
                <a:gd name="T26" fmla="*/ 1 w 16806"/>
                <a:gd name="T27" fmla="*/ 10278 h 10668"/>
                <a:gd name="T28" fmla="*/ 25 w 16806"/>
                <a:gd name="T29" fmla="*/ 10375 h 10668"/>
                <a:gd name="T30" fmla="*/ 74 w 16806"/>
                <a:gd name="T31" fmla="*/ 10448 h 10668"/>
                <a:gd name="T32" fmla="*/ 123 w 16806"/>
                <a:gd name="T33" fmla="*/ 10522 h 10668"/>
                <a:gd name="T34" fmla="*/ 196 w 16806"/>
                <a:gd name="T35" fmla="*/ 10570 h 10668"/>
                <a:gd name="T36" fmla="*/ 293 w 16806"/>
                <a:gd name="T37" fmla="*/ 10619 h 10668"/>
                <a:gd name="T38" fmla="*/ 390 w 16806"/>
                <a:gd name="T39" fmla="*/ 10643 h 10668"/>
                <a:gd name="T40" fmla="*/ 488 w 16806"/>
                <a:gd name="T41" fmla="*/ 10668 h 10668"/>
                <a:gd name="T42" fmla="*/ 16319 w 16806"/>
                <a:gd name="T43" fmla="*/ 10668 h 10668"/>
                <a:gd name="T44" fmla="*/ 16319 w 16806"/>
                <a:gd name="T45" fmla="*/ 10668 h 10668"/>
                <a:gd name="T46" fmla="*/ 16416 w 16806"/>
                <a:gd name="T47" fmla="*/ 10643 h 10668"/>
                <a:gd name="T48" fmla="*/ 16513 w 16806"/>
                <a:gd name="T49" fmla="*/ 10619 h 10668"/>
                <a:gd name="T50" fmla="*/ 16611 w 16806"/>
                <a:gd name="T51" fmla="*/ 10570 h 10668"/>
                <a:gd name="T52" fmla="*/ 16684 w 16806"/>
                <a:gd name="T53" fmla="*/ 10522 h 10668"/>
                <a:gd name="T54" fmla="*/ 16733 w 16806"/>
                <a:gd name="T55" fmla="*/ 10448 h 10668"/>
                <a:gd name="T56" fmla="*/ 16781 w 16806"/>
                <a:gd name="T57" fmla="*/ 10375 h 10668"/>
                <a:gd name="T58" fmla="*/ 16806 w 16806"/>
                <a:gd name="T59" fmla="*/ 10278 h 10668"/>
                <a:gd name="T60" fmla="*/ 16806 w 16806"/>
                <a:gd name="T61" fmla="*/ 10181 h 10668"/>
                <a:gd name="T62" fmla="*/ 16806 w 16806"/>
                <a:gd name="T63" fmla="*/ 487 h 10668"/>
                <a:gd name="T64" fmla="*/ 16806 w 16806"/>
                <a:gd name="T65" fmla="*/ 487 h 10668"/>
                <a:gd name="T66" fmla="*/ 16806 w 16806"/>
                <a:gd name="T67" fmla="*/ 390 h 10668"/>
                <a:gd name="T68" fmla="*/ 16781 w 16806"/>
                <a:gd name="T69" fmla="*/ 292 h 10668"/>
                <a:gd name="T70" fmla="*/ 16733 w 16806"/>
                <a:gd name="T71" fmla="*/ 219 h 10668"/>
                <a:gd name="T72" fmla="*/ 16684 w 16806"/>
                <a:gd name="T73" fmla="*/ 146 h 10668"/>
                <a:gd name="T74" fmla="*/ 16611 w 16806"/>
                <a:gd name="T75" fmla="*/ 73 h 10668"/>
                <a:gd name="T76" fmla="*/ 16513 w 16806"/>
                <a:gd name="T77" fmla="*/ 25 h 10668"/>
                <a:gd name="T78" fmla="*/ 16416 w 16806"/>
                <a:gd name="T79" fmla="*/ 0 h 10668"/>
                <a:gd name="T80" fmla="*/ 16319 w 16806"/>
                <a:gd name="T81" fmla="*/ 0 h 10668"/>
                <a:gd name="T82" fmla="*/ 16319 w 16806"/>
                <a:gd name="T83" fmla="*/ 0 h 10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69" name="Google Shape;79;p14">
              <a:extLst>
                <a:ext uri="{FF2B5EF4-FFF2-40B4-BE49-F238E27FC236}">
                  <a16:creationId xmlns:a16="http://schemas.microsoft.com/office/drawing/2014/main" id="{05B6C7C8-5FC9-4BE5-BA6A-F1F1E841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475" y="3681900"/>
              <a:ext cx="24375" cy="25000"/>
            </a:xfrm>
            <a:custGeom>
              <a:avLst/>
              <a:gdLst>
                <a:gd name="T0" fmla="*/ 974 w 975"/>
                <a:gd name="T1" fmla="*/ 999 h 1000"/>
                <a:gd name="T2" fmla="*/ 974 w 975"/>
                <a:gd name="T3" fmla="*/ 488 h 1000"/>
                <a:gd name="T4" fmla="*/ 974 w 975"/>
                <a:gd name="T5" fmla="*/ 488 h 1000"/>
                <a:gd name="T6" fmla="*/ 974 w 975"/>
                <a:gd name="T7" fmla="*/ 390 h 1000"/>
                <a:gd name="T8" fmla="*/ 926 w 975"/>
                <a:gd name="T9" fmla="*/ 293 h 1000"/>
                <a:gd name="T10" fmla="*/ 901 w 975"/>
                <a:gd name="T11" fmla="*/ 220 h 1000"/>
                <a:gd name="T12" fmla="*/ 828 w 975"/>
                <a:gd name="T13" fmla="*/ 147 h 1000"/>
                <a:gd name="T14" fmla="*/ 755 w 975"/>
                <a:gd name="T15" fmla="*/ 74 h 1000"/>
                <a:gd name="T16" fmla="*/ 682 w 975"/>
                <a:gd name="T17" fmla="*/ 49 h 1000"/>
                <a:gd name="T18" fmla="*/ 585 w 975"/>
                <a:gd name="T19" fmla="*/ 1 h 1000"/>
                <a:gd name="T20" fmla="*/ 487 w 975"/>
                <a:gd name="T21" fmla="*/ 1 h 1000"/>
                <a:gd name="T22" fmla="*/ 487 w 975"/>
                <a:gd name="T23" fmla="*/ 1 h 1000"/>
                <a:gd name="T24" fmla="*/ 390 w 975"/>
                <a:gd name="T25" fmla="*/ 1 h 1000"/>
                <a:gd name="T26" fmla="*/ 292 w 975"/>
                <a:gd name="T27" fmla="*/ 49 h 1000"/>
                <a:gd name="T28" fmla="*/ 219 w 975"/>
                <a:gd name="T29" fmla="*/ 74 h 1000"/>
                <a:gd name="T30" fmla="*/ 146 w 975"/>
                <a:gd name="T31" fmla="*/ 147 h 1000"/>
                <a:gd name="T32" fmla="*/ 73 w 975"/>
                <a:gd name="T33" fmla="*/ 220 h 1000"/>
                <a:gd name="T34" fmla="*/ 49 w 975"/>
                <a:gd name="T35" fmla="*/ 293 h 1000"/>
                <a:gd name="T36" fmla="*/ 0 w 975"/>
                <a:gd name="T37" fmla="*/ 390 h 1000"/>
                <a:gd name="T38" fmla="*/ 0 w 975"/>
                <a:gd name="T39" fmla="*/ 488 h 1000"/>
                <a:gd name="T40" fmla="*/ 0 w 975"/>
                <a:gd name="T41" fmla="*/ 999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0" name="Google Shape;80;p14">
              <a:extLst>
                <a:ext uri="{FF2B5EF4-FFF2-40B4-BE49-F238E27FC236}">
                  <a16:creationId xmlns:a16="http://schemas.microsoft.com/office/drawing/2014/main" id="{CBEDB9B1-2A86-4585-9ED2-E9B12F0A6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350" y="3973550"/>
              <a:ext cx="60900" cy="81625"/>
            </a:xfrm>
            <a:custGeom>
              <a:avLst/>
              <a:gdLst>
                <a:gd name="T0" fmla="*/ 1340 w 2436"/>
                <a:gd name="T1" fmla="*/ 1 h 3265"/>
                <a:gd name="T2" fmla="*/ 49 w 2436"/>
                <a:gd name="T3" fmla="*/ 2558 h 3265"/>
                <a:gd name="T4" fmla="*/ 49 w 2436"/>
                <a:gd name="T5" fmla="*/ 2558 h 3265"/>
                <a:gd name="T6" fmla="*/ 24 w 2436"/>
                <a:gd name="T7" fmla="*/ 2631 h 3265"/>
                <a:gd name="T8" fmla="*/ 0 w 2436"/>
                <a:gd name="T9" fmla="*/ 2728 h 3265"/>
                <a:gd name="T10" fmla="*/ 0 w 2436"/>
                <a:gd name="T11" fmla="*/ 2826 h 3265"/>
                <a:gd name="T12" fmla="*/ 24 w 2436"/>
                <a:gd name="T13" fmla="*/ 2923 h 3265"/>
                <a:gd name="T14" fmla="*/ 73 w 2436"/>
                <a:gd name="T15" fmla="*/ 2996 h 3265"/>
                <a:gd name="T16" fmla="*/ 122 w 2436"/>
                <a:gd name="T17" fmla="*/ 3094 h 3265"/>
                <a:gd name="T18" fmla="*/ 195 w 2436"/>
                <a:gd name="T19" fmla="*/ 3142 h 3265"/>
                <a:gd name="T20" fmla="*/ 268 w 2436"/>
                <a:gd name="T21" fmla="*/ 3215 h 3265"/>
                <a:gd name="T22" fmla="*/ 268 w 2436"/>
                <a:gd name="T23" fmla="*/ 3215 h 3265"/>
                <a:gd name="T24" fmla="*/ 390 w 2436"/>
                <a:gd name="T25" fmla="*/ 3240 h 3265"/>
                <a:gd name="T26" fmla="*/ 487 w 2436"/>
                <a:gd name="T27" fmla="*/ 3264 h 3265"/>
                <a:gd name="T28" fmla="*/ 487 w 2436"/>
                <a:gd name="T29" fmla="*/ 3264 h 3265"/>
                <a:gd name="T30" fmla="*/ 633 w 2436"/>
                <a:gd name="T31" fmla="*/ 3240 h 3265"/>
                <a:gd name="T32" fmla="*/ 755 w 2436"/>
                <a:gd name="T33" fmla="*/ 3191 h 3265"/>
                <a:gd name="T34" fmla="*/ 853 w 2436"/>
                <a:gd name="T35" fmla="*/ 3094 h 3265"/>
                <a:gd name="T36" fmla="*/ 926 w 2436"/>
                <a:gd name="T37" fmla="*/ 2996 h 3265"/>
                <a:gd name="T38" fmla="*/ 2436 w 2436"/>
                <a:gd name="T39" fmla="*/ 1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1" name="Google Shape;81;p14">
              <a:extLst>
                <a:ext uri="{FF2B5EF4-FFF2-40B4-BE49-F238E27FC236}">
                  <a16:creationId xmlns:a16="http://schemas.microsoft.com/office/drawing/2014/main" id="{E828A884-D2F7-4FAB-8C9E-F1FD8FE4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050" y="3973550"/>
              <a:ext cx="60925" cy="81625"/>
            </a:xfrm>
            <a:custGeom>
              <a:avLst/>
              <a:gdLst>
                <a:gd name="T0" fmla="*/ 1 w 2437"/>
                <a:gd name="T1" fmla="*/ 1 h 3265"/>
                <a:gd name="T2" fmla="*/ 1511 w 2437"/>
                <a:gd name="T3" fmla="*/ 2996 h 3265"/>
                <a:gd name="T4" fmla="*/ 1511 w 2437"/>
                <a:gd name="T5" fmla="*/ 2996 h 3265"/>
                <a:gd name="T6" fmla="*/ 1584 w 2437"/>
                <a:gd name="T7" fmla="*/ 3094 h 3265"/>
                <a:gd name="T8" fmla="*/ 1681 w 2437"/>
                <a:gd name="T9" fmla="*/ 3191 h 3265"/>
                <a:gd name="T10" fmla="*/ 1803 w 2437"/>
                <a:gd name="T11" fmla="*/ 3240 h 3265"/>
                <a:gd name="T12" fmla="*/ 1949 w 2437"/>
                <a:gd name="T13" fmla="*/ 3264 h 3265"/>
                <a:gd name="T14" fmla="*/ 1949 w 2437"/>
                <a:gd name="T15" fmla="*/ 3264 h 3265"/>
                <a:gd name="T16" fmla="*/ 2047 w 2437"/>
                <a:gd name="T17" fmla="*/ 3240 h 3265"/>
                <a:gd name="T18" fmla="*/ 2168 w 2437"/>
                <a:gd name="T19" fmla="*/ 3215 h 3265"/>
                <a:gd name="T20" fmla="*/ 2168 w 2437"/>
                <a:gd name="T21" fmla="*/ 3215 h 3265"/>
                <a:gd name="T22" fmla="*/ 2241 w 2437"/>
                <a:gd name="T23" fmla="*/ 3142 h 3265"/>
                <a:gd name="T24" fmla="*/ 2315 w 2437"/>
                <a:gd name="T25" fmla="*/ 3094 h 3265"/>
                <a:gd name="T26" fmla="*/ 2363 w 2437"/>
                <a:gd name="T27" fmla="*/ 2996 h 3265"/>
                <a:gd name="T28" fmla="*/ 2412 w 2437"/>
                <a:gd name="T29" fmla="*/ 2923 h 3265"/>
                <a:gd name="T30" fmla="*/ 2436 w 2437"/>
                <a:gd name="T31" fmla="*/ 2826 h 3265"/>
                <a:gd name="T32" fmla="*/ 2436 w 2437"/>
                <a:gd name="T33" fmla="*/ 2728 h 3265"/>
                <a:gd name="T34" fmla="*/ 2412 w 2437"/>
                <a:gd name="T35" fmla="*/ 2631 h 3265"/>
                <a:gd name="T36" fmla="*/ 2388 w 2437"/>
                <a:gd name="T37" fmla="*/ 2558 h 3265"/>
                <a:gd name="T38" fmla="*/ 1097 w 2437"/>
                <a:gd name="T39" fmla="*/ 1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2" name="Google Shape;82;p14">
              <a:extLst>
                <a:ext uri="{FF2B5EF4-FFF2-40B4-BE49-F238E27FC236}">
                  <a16:creationId xmlns:a16="http://schemas.microsoft.com/office/drawing/2014/main" id="{80D95CF8-9EA7-424F-BB08-8B8593396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925" y="3731225"/>
              <a:ext cx="371450" cy="218000"/>
            </a:xfrm>
            <a:custGeom>
              <a:avLst/>
              <a:gdLst>
                <a:gd name="T0" fmla="*/ 1 w 14858"/>
                <a:gd name="T1" fmla="*/ 0 h 8720"/>
                <a:gd name="T2" fmla="*/ 1 w 14858"/>
                <a:gd name="T3" fmla="*/ 8719 h 8720"/>
                <a:gd name="T4" fmla="*/ 14857 w 14858"/>
                <a:gd name="T5" fmla="*/ 8719 h 8720"/>
                <a:gd name="T6" fmla="*/ 14857 w 14858"/>
                <a:gd name="T7" fmla="*/ 0 h 8720"/>
                <a:gd name="T8" fmla="*/ 1 w 14858"/>
                <a:gd name="T9" fmla="*/ 0 h 8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3" name="Google Shape;83;p14">
              <a:extLst>
                <a:ext uri="{FF2B5EF4-FFF2-40B4-BE49-F238E27FC236}">
                  <a16:creationId xmlns:a16="http://schemas.microsoft.com/office/drawing/2014/main" id="{90894323-4B53-4E9A-AFD1-C67898015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250" y="3784800"/>
              <a:ext cx="230200" cy="115725"/>
            </a:xfrm>
            <a:custGeom>
              <a:avLst/>
              <a:gdLst>
                <a:gd name="T0" fmla="*/ 9207 w 9208"/>
                <a:gd name="T1" fmla="*/ 1 h 4629"/>
                <a:gd name="T2" fmla="*/ 5213 w 9208"/>
                <a:gd name="T3" fmla="*/ 3995 h 4629"/>
                <a:gd name="T4" fmla="*/ 5213 w 9208"/>
                <a:gd name="T5" fmla="*/ 3995 h 4629"/>
                <a:gd name="T6" fmla="*/ 5140 w 9208"/>
                <a:gd name="T7" fmla="*/ 4044 h 4629"/>
                <a:gd name="T8" fmla="*/ 5067 w 9208"/>
                <a:gd name="T9" fmla="*/ 4092 h 4629"/>
                <a:gd name="T10" fmla="*/ 4969 w 9208"/>
                <a:gd name="T11" fmla="*/ 4117 h 4629"/>
                <a:gd name="T12" fmla="*/ 4872 w 9208"/>
                <a:gd name="T13" fmla="*/ 4141 h 4629"/>
                <a:gd name="T14" fmla="*/ 4774 w 9208"/>
                <a:gd name="T15" fmla="*/ 4117 h 4629"/>
                <a:gd name="T16" fmla="*/ 4677 w 9208"/>
                <a:gd name="T17" fmla="*/ 4092 h 4629"/>
                <a:gd name="T18" fmla="*/ 4604 w 9208"/>
                <a:gd name="T19" fmla="*/ 4044 h 4629"/>
                <a:gd name="T20" fmla="*/ 4531 w 9208"/>
                <a:gd name="T21" fmla="*/ 3995 h 4629"/>
                <a:gd name="T22" fmla="*/ 2582 w 9208"/>
                <a:gd name="T23" fmla="*/ 2046 h 4629"/>
                <a:gd name="T24" fmla="*/ 1 w 9208"/>
                <a:gd name="T25" fmla="*/ 4628 h 4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4" name="Google Shape;84;p14">
              <a:extLst>
                <a:ext uri="{FF2B5EF4-FFF2-40B4-BE49-F238E27FC236}">
                  <a16:creationId xmlns:a16="http://schemas.microsoft.com/office/drawing/2014/main" id="{5DC1E83B-3F01-4941-9801-D1A62D257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700" y="3779925"/>
              <a:ext cx="68825" cy="68825"/>
            </a:xfrm>
            <a:custGeom>
              <a:avLst/>
              <a:gdLst>
                <a:gd name="T0" fmla="*/ 0 w 2753"/>
                <a:gd name="T1" fmla="*/ 1 h 2753"/>
                <a:gd name="T2" fmla="*/ 2265 w 2753"/>
                <a:gd name="T3" fmla="*/ 1 h 2753"/>
                <a:gd name="T4" fmla="*/ 2265 w 2753"/>
                <a:gd name="T5" fmla="*/ 1 h 2753"/>
                <a:gd name="T6" fmla="*/ 2363 w 2753"/>
                <a:gd name="T7" fmla="*/ 1 h 2753"/>
                <a:gd name="T8" fmla="*/ 2460 w 2753"/>
                <a:gd name="T9" fmla="*/ 25 h 2753"/>
                <a:gd name="T10" fmla="*/ 2533 w 2753"/>
                <a:gd name="T11" fmla="*/ 74 h 2753"/>
                <a:gd name="T12" fmla="*/ 2606 w 2753"/>
                <a:gd name="T13" fmla="*/ 147 h 2753"/>
                <a:gd name="T14" fmla="*/ 2680 w 2753"/>
                <a:gd name="T15" fmla="*/ 220 h 2753"/>
                <a:gd name="T16" fmla="*/ 2728 w 2753"/>
                <a:gd name="T17" fmla="*/ 293 h 2753"/>
                <a:gd name="T18" fmla="*/ 2753 w 2753"/>
                <a:gd name="T19" fmla="*/ 390 h 2753"/>
                <a:gd name="T20" fmla="*/ 2753 w 2753"/>
                <a:gd name="T21" fmla="*/ 488 h 2753"/>
                <a:gd name="T22" fmla="*/ 2753 w 2753"/>
                <a:gd name="T23" fmla="*/ 2753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11267" name="Picture 2" descr="C:\Users\Usuario\Desktop\Escritorio\cACIF PEQUE.jpeg">
            <a:extLst>
              <a:ext uri="{FF2B5EF4-FFF2-40B4-BE49-F238E27FC236}">
                <a16:creationId xmlns:a16="http://schemas.microsoft.com/office/drawing/2014/main" id="{D77D5485-93EF-43F3-9C89-3A7034BD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0"/>
            <a:ext cx="238601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57;p21">
            <a:extLst>
              <a:ext uri="{FF2B5EF4-FFF2-40B4-BE49-F238E27FC236}">
                <a16:creationId xmlns:a16="http://schemas.microsoft.com/office/drawing/2014/main" id="{6DA08D2F-6CF1-43F2-92BA-D15212E36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F35D29C8-E844-4A36-A314-0CEAE0F20918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10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24578" name="16 Gráfico">
            <a:extLst>
              <a:ext uri="{FF2B5EF4-FFF2-40B4-BE49-F238E27FC236}">
                <a16:creationId xmlns:a16="http://schemas.microsoft.com/office/drawing/2014/main" id="{6F78BF0A-857A-4995-8BB9-96658625D55E}"/>
              </a:ext>
            </a:extLst>
          </p:cNvPr>
          <p:cNvGraphicFramePr>
            <a:graphicFrameLocks/>
          </p:cNvGraphicFramePr>
          <p:nvPr/>
        </p:nvGraphicFramePr>
        <p:xfrm>
          <a:off x="1568450" y="2592388"/>
          <a:ext cx="4783138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24578" name="16 Gráfico">
                        <a:extLst>
                          <a:ext uri="{FF2B5EF4-FFF2-40B4-BE49-F238E27FC236}">
                            <a16:creationId xmlns:a16="http://schemas.microsoft.com/office/drawing/2014/main" id="{6F78BF0A-857A-4995-8BB9-96658625D5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592388"/>
                        <a:ext cx="4783138" cy="270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1 Título">
            <a:extLst>
              <a:ext uri="{FF2B5EF4-FFF2-40B4-BE49-F238E27FC236}">
                <a16:creationId xmlns:a16="http://schemas.microsoft.com/office/drawing/2014/main" id="{85348AFB-A219-4853-BC5B-0FB6C74BC5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675" y="879475"/>
            <a:ext cx="3640138" cy="4524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sz="1100" b="1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¿</a:t>
            </a:r>
            <a:r>
              <a:rPr lang="es-MX" altLang="en-US" sz="1100" b="1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Los derechos de propiedad sobre sus bienes inmuebles se encuentran bien protegidos?</a:t>
            </a:r>
            <a:endParaRPr lang="es-GT" altLang="en-US" sz="1100" b="1">
              <a:solidFill>
                <a:srgbClr val="B7B7B7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24580" name="1 Título">
            <a:extLst>
              <a:ext uri="{FF2B5EF4-FFF2-40B4-BE49-F238E27FC236}">
                <a16:creationId xmlns:a16="http://schemas.microsoft.com/office/drawing/2014/main" id="{A34879F1-6DF1-4E08-BF8A-0AC2551AB25B}"/>
              </a:ext>
            </a:extLst>
          </p:cNvPr>
          <p:cNvSpPr txBox="1">
            <a:spLocks/>
          </p:cNvSpPr>
          <p:nvPr/>
        </p:nvSpPr>
        <p:spPr bwMode="auto">
          <a:xfrm>
            <a:off x="4356100" y="879475"/>
            <a:ext cx="30241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¿Se han vulnerado sus </a:t>
            </a:r>
          </a:p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derechos de propiedad?</a:t>
            </a:r>
            <a:endParaRPr lang="es-GT" altLang="en-US" sz="12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4581" name="1 Título">
            <a:extLst>
              <a:ext uri="{FF2B5EF4-FFF2-40B4-BE49-F238E27FC236}">
                <a16:creationId xmlns:a16="http://schemas.microsoft.com/office/drawing/2014/main" id="{30BA2391-9F07-4C12-B1EF-3B7D38B3A708}"/>
              </a:ext>
            </a:extLst>
          </p:cNvPr>
          <p:cNvSpPr txBox="1">
            <a:spLocks/>
          </p:cNvSpPr>
          <p:nvPr/>
        </p:nvSpPr>
        <p:spPr bwMode="auto">
          <a:xfrm>
            <a:off x="182563" y="3363913"/>
            <a:ext cx="2305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Si su respuesta es afirmativa, detalle:</a:t>
            </a:r>
            <a:endParaRPr lang="es-GT" altLang="en-US" sz="12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24582" name="7 Gráfico">
            <a:extLst>
              <a:ext uri="{FF2B5EF4-FFF2-40B4-BE49-F238E27FC236}">
                <a16:creationId xmlns:a16="http://schemas.microsoft.com/office/drawing/2014/main" id="{26C3589E-8A74-4FB6-91D3-8B9F777430F5}"/>
              </a:ext>
            </a:extLst>
          </p:cNvPr>
          <p:cNvGraphicFramePr>
            <a:graphicFrameLocks/>
          </p:cNvGraphicFramePr>
          <p:nvPr/>
        </p:nvGraphicFramePr>
        <p:xfrm>
          <a:off x="436563" y="1154113"/>
          <a:ext cx="3108325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6" imgW="0" imgH="0" progId="Excel.Chart.8">
                  <p:embed/>
                </p:oleObj>
              </mc:Choice>
              <mc:Fallback>
                <p:oleObj r:id="rId6" imgW="0" imgH="0" progId="Excel.Chart.8">
                  <p:embed/>
                  <p:pic>
                    <p:nvPicPr>
                      <p:cNvPr id="24582" name="7 Gráfico">
                        <a:extLst>
                          <a:ext uri="{FF2B5EF4-FFF2-40B4-BE49-F238E27FC236}">
                            <a16:creationId xmlns:a16="http://schemas.microsoft.com/office/drawing/2014/main" id="{26C3589E-8A74-4FB6-91D3-8B9F777430F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154113"/>
                        <a:ext cx="3108325" cy="226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13 Gráfico">
            <a:extLst>
              <a:ext uri="{FF2B5EF4-FFF2-40B4-BE49-F238E27FC236}">
                <a16:creationId xmlns:a16="http://schemas.microsoft.com/office/drawing/2014/main" id="{98D0643D-57A9-4D3A-BB62-457EB9D48863}"/>
              </a:ext>
            </a:extLst>
          </p:cNvPr>
          <p:cNvGraphicFramePr>
            <a:graphicFrameLocks/>
          </p:cNvGraphicFramePr>
          <p:nvPr/>
        </p:nvGraphicFramePr>
        <p:xfrm>
          <a:off x="4305300" y="1238250"/>
          <a:ext cx="3341688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8" imgW="0" imgH="0" progId="Excel.Chart.8">
                  <p:embed/>
                </p:oleObj>
              </mc:Choice>
              <mc:Fallback>
                <p:oleObj r:id="rId8" imgW="0" imgH="0" progId="Excel.Chart.8">
                  <p:embed/>
                  <p:pic>
                    <p:nvPicPr>
                      <p:cNvPr id="24583" name="13 Gráfico">
                        <a:extLst>
                          <a:ext uri="{FF2B5EF4-FFF2-40B4-BE49-F238E27FC236}">
                            <a16:creationId xmlns:a16="http://schemas.microsoft.com/office/drawing/2014/main" id="{98D0643D-57A9-4D3A-BB62-457EB9D4886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238250"/>
                        <a:ext cx="3341688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18 Rectángulo">
            <a:extLst>
              <a:ext uri="{FF2B5EF4-FFF2-40B4-BE49-F238E27FC236}">
                <a16:creationId xmlns:a16="http://schemas.microsoft.com/office/drawing/2014/main" id="{FE6DCCFD-8D3B-4A9A-8178-EB979D01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803775"/>
            <a:ext cx="2774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  <p:grpSp>
        <p:nvGrpSpPr>
          <p:cNvPr id="24585" name="Google Shape;232;p27">
            <a:extLst>
              <a:ext uri="{FF2B5EF4-FFF2-40B4-BE49-F238E27FC236}">
                <a16:creationId xmlns:a16="http://schemas.microsoft.com/office/drawing/2014/main" id="{4DB3D714-14FC-4BAD-A57C-AEF96AECFDEB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103188"/>
            <a:ext cx="449263" cy="412750"/>
            <a:chOff x="5961125" y="1623900"/>
            <a:chExt cx="427450" cy="448175"/>
          </a:xfrm>
        </p:grpSpPr>
        <p:sp>
          <p:nvSpPr>
            <p:cNvPr id="24587" name="Google Shape;233;p27">
              <a:extLst>
                <a:ext uri="{FF2B5EF4-FFF2-40B4-BE49-F238E27FC236}">
                  <a16:creationId xmlns:a16="http://schemas.microsoft.com/office/drawing/2014/main" id="{9D249D65-0FE1-4968-8DA4-B2EF5C939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125" y="1678700"/>
              <a:ext cx="376925" cy="376925"/>
            </a:xfrm>
            <a:custGeom>
              <a:avLst/>
              <a:gdLst>
                <a:gd name="T0" fmla="*/ 11813 w 15077"/>
                <a:gd name="T1" fmla="*/ 1340 h 15077"/>
                <a:gd name="T2" fmla="*/ 10863 w 15077"/>
                <a:gd name="T3" fmla="*/ 780 h 15077"/>
                <a:gd name="T4" fmla="*/ 9816 w 15077"/>
                <a:gd name="T5" fmla="*/ 342 h 15077"/>
                <a:gd name="T6" fmla="*/ 8720 w 15077"/>
                <a:gd name="T7" fmla="*/ 98 h 15077"/>
                <a:gd name="T8" fmla="*/ 7551 w 15077"/>
                <a:gd name="T9" fmla="*/ 1 h 15077"/>
                <a:gd name="T10" fmla="*/ 7161 w 15077"/>
                <a:gd name="T11" fmla="*/ 1 h 15077"/>
                <a:gd name="T12" fmla="*/ 6406 w 15077"/>
                <a:gd name="T13" fmla="*/ 98 h 15077"/>
                <a:gd name="T14" fmla="*/ 5675 w 15077"/>
                <a:gd name="T15" fmla="*/ 244 h 15077"/>
                <a:gd name="T16" fmla="*/ 4969 w 15077"/>
                <a:gd name="T17" fmla="*/ 464 h 15077"/>
                <a:gd name="T18" fmla="*/ 4287 w 15077"/>
                <a:gd name="T19" fmla="*/ 731 h 15077"/>
                <a:gd name="T20" fmla="*/ 3654 w 15077"/>
                <a:gd name="T21" fmla="*/ 1097 h 15077"/>
                <a:gd name="T22" fmla="*/ 3045 w 15077"/>
                <a:gd name="T23" fmla="*/ 1486 h 15077"/>
                <a:gd name="T24" fmla="*/ 2485 w 15077"/>
                <a:gd name="T25" fmla="*/ 1949 h 15077"/>
                <a:gd name="T26" fmla="*/ 1973 w 15077"/>
                <a:gd name="T27" fmla="*/ 2461 h 15077"/>
                <a:gd name="T28" fmla="*/ 1510 w 15077"/>
                <a:gd name="T29" fmla="*/ 3021 h 15077"/>
                <a:gd name="T30" fmla="*/ 1096 w 15077"/>
                <a:gd name="T31" fmla="*/ 3630 h 15077"/>
                <a:gd name="T32" fmla="*/ 755 w 15077"/>
                <a:gd name="T33" fmla="*/ 4263 h 15077"/>
                <a:gd name="T34" fmla="*/ 463 w 15077"/>
                <a:gd name="T35" fmla="*/ 4945 h 15077"/>
                <a:gd name="T36" fmla="*/ 244 w 15077"/>
                <a:gd name="T37" fmla="*/ 5651 h 15077"/>
                <a:gd name="T38" fmla="*/ 98 w 15077"/>
                <a:gd name="T39" fmla="*/ 6382 h 15077"/>
                <a:gd name="T40" fmla="*/ 25 w 15077"/>
                <a:gd name="T41" fmla="*/ 7137 h 15077"/>
                <a:gd name="T42" fmla="*/ 0 w 15077"/>
                <a:gd name="T43" fmla="*/ 7526 h 15077"/>
                <a:gd name="T44" fmla="*/ 49 w 15077"/>
                <a:gd name="T45" fmla="*/ 8306 h 15077"/>
                <a:gd name="T46" fmla="*/ 171 w 15077"/>
                <a:gd name="T47" fmla="*/ 9061 h 15077"/>
                <a:gd name="T48" fmla="*/ 341 w 15077"/>
                <a:gd name="T49" fmla="*/ 9767 h 15077"/>
                <a:gd name="T50" fmla="*/ 609 w 15077"/>
                <a:gd name="T51" fmla="*/ 10473 h 15077"/>
                <a:gd name="T52" fmla="*/ 926 w 15077"/>
                <a:gd name="T53" fmla="*/ 11131 h 15077"/>
                <a:gd name="T54" fmla="*/ 1291 w 15077"/>
                <a:gd name="T55" fmla="*/ 11740 h 15077"/>
                <a:gd name="T56" fmla="*/ 1730 w 15077"/>
                <a:gd name="T57" fmla="*/ 12324 h 15077"/>
                <a:gd name="T58" fmla="*/ 2217 w 15077"/>
                <a:gd name="T59" fmla="*/ 12860 h 15077"/>
                <a:gd name="T60" fmla="*/ 2753 w 15077"/>
                <a:gd name="T61" fmla="*/ 13347 h 15077"/>
                <a:gd name="T62" fmla="*/ 3337 w 15077"/>
                <a:gd name="T63" fmla="*/ 13786 h 15077"/>
                <a:gd name="T64" fmla="*/ 3970 w 15077"/>
                <a:gd name="T65" fmla="*/ 14151 h 15077"/>
                <a:gd name="T66" fmla="*/ 4628 w 15077"/>
                <a:gd name="T67" fmla="*/ 14468 h 15077"/>
                <a:gd name="T68" fmla="*/ 5310 w 15077"/>
                <a:gd name="T69" fmla="*/ 14736 h 15077"/>
                <a:gd name="T70" fmla="*/ 6041 w 15077"/>
                <a:gd name="T71" fmla="*/ 14906 h 15077"/>
                <a:gd name="T72" fmla="*/ 6771 w 15077"/>
                <a:gd name="T73" fmla="*/ 15028 h 15077"/>
                <a:gd name="T74" fmla="*/ 7551 w 15077"/>
                <a:gd name="T75" fmla="*/ 15077 h 15077"/>
                <a:gd name="T76" fmla="*/ 7940 w 15077"/>
                <a:gd name="T77" fmla="*/ 15052 h 15077"/>
                <a:gd name="T78" fmla="*/ 8695 w 15077"/>
                <a:gd name="T79" fmla="*/ 14979 h 15077"/>
                <a:gd name="T80" fmla="*/ 9426 w 15077"/>
                <a:gd name="T81" fmla="*/ 14833 h 15077"/>
                <a:gd name="T82" fmla="*/ 10132 w 15077"/>
                <a:gd name="T83" fmla="*/ 14614 h 15077"/>
                <a:gd name="T84" fmla="*/ 10814 w 15077"/>
                <a:gd name="T85" fmla="*/ 14322 h 15077"/>
                <a:gd name="T86" fmla="*/ 11447 w 15077"/>
                <a:gd name="T87" fmla="*/ 13981 h 15077"/>
                <a:gd name="T88" fmla="*/ 12056 w 15077"/>
                <a:gd name="T89" fmla="*/ 13567 h 15077"/>
                <a:gd name="T90" fmla="*/ 12616 w 15077"/>
                <a:gd name="T91" fmla="*/ 13104 h 15077"/>
                <a:gd name="T92" fmla="*/ 13128 w 15077"/>
                <a:gd name="T93" fmla="*/ 12592 h 15077"/>
                <a:gd name="T94" fmla="*/ 13591 w 15077"/>
                <a:gd name="T95" fmla="*/ 12032 h 15077"/>
                <a:gd name="T96" fmla="*/ 13980 w 15077"/>
                <a:gd name="T97" fmla="*/ 11448 h 15077"/>
                <a:gd name="T98" fmla="*/ 14346 w 15077"/>
                <a:gd name="T99" fmla="*/ 10790 h 15077"/>
                <a:gd name="T100" fmla="*/ 14613 w 15077"/>
                <a:gd name="T101" fmla="*/ 10132 h 15077"/>
                <a:gd name="T102" fmla="*/ 14857 w 15077"/>
                <a:gd name="T103" fmla="*/ 9426 h 15077"/>
                <a:gd name="T104" fmla="*/ 15003 w 15077"/>
                <a:gd name="T105" fmla="*/ 8671 h 15077"/>
                <a:gd name="T106" fmla="*/ 15076 w 15077"/>
                <a:gd name="T107" fmla="*/ 7916 h 15077"/>
                <a:gd name="T108" fmla="*/ 15076 w 15077"/>
                <a:gd name="T109" fmla="*/ 7526 h 15077"/>
                <a:gd name="T110" fmla="*/ 14979 w 15077"/>
                <a:gd name="T111" fmla="*/ 6309 h 15077"/>
                <a:gd name="T112" fmla="*/ 14687 w 15077"/>
                <a:gd name="T113" fmla="*/ 5164 h 15077"/>
                <a:gd name="T114" fmla="*/ 14248 w 15077"/>
                <a:gd name="T115" fmla="*/ 4068 h 15077"/>
                <a:gd name="T116" fmla="*/ 13615 w 15077"/>
                <a:gd name="T117" fmla="*/ 3094 h 15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88" name="Google Shape;234;p27">
              <a:extLst>
                <a:ext uri="{FF2B5EF4-FFF2-40B4-BE49-F238E27FC236}">
                  <a16:creationId xmlns:a16="http://schemas.microsoft.com/office/drawing/2014/main" id="{DA52D177-7C74-4FCA-AAFC-4DF493F2F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1727425"/>
              <a:ext cx="279500" cy="279500"/>
            </a:xfrm>
            <a:custGeom>
              <a:avLst/>
              <a:gdLst>
                <a:gd name="T0" fmla="*/ 10181 w 11180"/>
                <a:gd name="T1" fmla="*/ 2387 h 11180"/>
                <a:gd name="T2" fmla="*/ 10595 w 11180"/>
                <a:gd name="T3" fmla="*/ 3093 h 11180"/>
                <a:gd name="T4" fmla="*/ 10912 w 11180"/>
                <a:gd name="T5" fmla="*/ 3873 h 11180"/>
                <a:gd name="T6" fmla="*/ 11107 w 11180"/>
                <a:gd name="T7" fmla="*/ 4701 h 11180"/>
                <a:gd name="T8" fmla="*/ 11180 w 11180"/>
                <a:gd name="T9" fmla="*/ 5577 h 11180"/>
                <a:gd name="T10" fmla="*/ 11155 w 11180"/>
                <a:gd name="T11" fmla="*/ 6162 h 11180"/>
                <a:gd name="T12" fmla="*/ 10936 w 11180"/>
                <a:gd name="T13" fmla="*/ 7234 h 11180"/>
                <a:gd name="T14" fmla="*/ 10522 w 11180"/>
                <a:gd name="T15" fmla="*/ 8257 h 11180"/>
                <a:gd name="T16" fmla="*/ 9913 w 11180"/>
                <a:gd name="T17" fmla="*/ 9133 h 11180"/>
                <a:gd name="T18" fmla="*/ 9158 w 11180"/>
                <a:gd name="T19" fmla="*/ 9888 h 11180"/>
                <a:gd name="T20" fmla="*/ 8257 w 11180"/>
                <a:gd name="T21" fmla="*/ 10497 h 11180"/>
                <a:gd name="T22" fmla="*/ 7259 w 11180"/>
                <a:gd name="T23" fmla="*/ 10911 h 11180"/>
                <a:gd name="T24" fmla="*/ 6163 w 11180"/>
                <a:gd name="T25" fmla="*/ 11155 h 11180"/>
                <a:gd name="T26" fmla="*/ 5603 w 11180"/>
                <a:gd name="T27" fmla="*/ 11179 h 11180"/>
                <a:gd name="T28" fmla="*/ 4482 w 11180"/>
                <a:gd name="T29" fmla="*/ 11057 h 11180"/>
                <a:gd name="T30" fmla="*/ 3435 w 11180"/>
                <a:gd name="T31" fmla="*/ 10741 h 11180"/>
                <a:gd name="T32" fmla="*/ 2485 w 11180"/>
                <a:gd name="T33" fmla="*/ 10205 h 11180"/>
                <a:gd name="T34" fmla="*/ 1657 w 11180"/>
                <a:gd name="T35" fmla="*/ 9523 h 11180"/>
                <a:gd name="T36" fmla="*/ 975 w 11180"/>
                <a:gd name="T37" fmla="*/ 8695 h 11180"/>
                <a:gd name="T38" fmla="*/ 464 w 11180"/>
                <a:gd name="T39" fmla="*/ 7769 h 11180"/>
                <a:gd name="T40" fmla="*/ 123 w 11180"/>
                <a:gd name="T41" fmla="*/ 6722 h 11180"/>
                <a:gd name="T42" fmla="*/ 1 w 11180"/>
                <a:gd name="T43" fmla="*/ 5577 h 11180"/>
                <a:gd name="T44" fmla="*/ 50 w 11180"/>
                <a:gd name="T45" fmla="*/ 5017 h 11180"/>
                <a:gd name="T46" fmla="*/ 269 w 11180"/>
                <a:gd name="T47" fmla="*/ 3921 h 11180"/>
                <a:gd name="T48" fmla="*/ 683 w 11180"/>
                <a:gd name="T49" fmla="*/ 2923 h 11180"/>
                <a:gd name="T50" fmla="*/ 1292 w 11180"/>
                <a:gd name="T51" fmla="*/ 2046 h 11180"/>
                <a:gd name="T52" fmla="*/ 2047 w 11180"/>
                <a:gd name="T53" fmla="*/ 1267 h 11180"/>
                <a:gd name="T54" fmla="*/ 2948 w 11180"/>
                <a:gd name="T55" fmla="*/ 682 h 11180"/>
                <a:gd name="T56" fmla="*/ 3946 w 11180"/>
                <a:gd name="T57" fmla="*/ 244 h 11180"/>
                <a:gd name="T58" fmla="*/ 5018 w 11180"/>
                <a:gd name="T59" fmla="*/ 25 h 11180"/>
                <a:gd name="T60" fmla="*/ 5603 w 11180"/>
                <a:gd name="T61" fmla="*/ 0 h 11180"/>
                <a:gd name="T62" fmla="*/ 6479 w 11180"/>
                <a:gd name="T63" fmla="*/ 73 h 11180"/>
                <a:gd name="T64" fmla="*/ 7307 w 11180"/>
                <a:gd name="T65" fmla="*/ 268 h 11180"/>
                <a:gd name="T66" fmla="*/ 8087 w 11180"/>
                <a:gd name="T67" fmla="*/ 585 h 11180"/>
                <a:gd name="T68" fmla="*/ 8793 w 11180"/>
                <a:gd name="T69" fmla="*/ 999 h 1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89" name="Google Shape;235;p27">
              <a:extLst>
                <a:ext uri="{FF2B5EF4-FFF2-40B4-BE49-F238E27FC236}">
                  <a16:creationId xmlns:a16="http://schemas.microsoft.com/office/drawing/2014/main" id="{1A046434-AFC6-475C-ACAD-C515A4C56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250" y="1824850"/>
              <a:ext cx="84650" cy="84650"/>
            </a:xfrm>
            <a:custGeom>
              <a:avLst/>
              <a:gdLst>
                <a:gd name="T0" fmla="*/ 3362 w 3386"/>
                <a:gd name="T1" fmla="*/ 1388 h 3386"/>
                <a:gd name="T2" fmla="*/ 3362 w 3386"/>
                <a:gd name="T3" fmla="*/ 1388 h 3386"/>
                <a:gd name="T4" fmla="*/ 3386 w 3386"/>
                <a:gd name="T5" fmla="*/ 1680 h 3386"/>
                <a:gd name="T6" fmla="*/ 3386 w 3386"/>
                <a:gd name="T7" fmla="*/ 1680 h 3386"/>
                <a:gd name="T8" fmla="*/ 3386 w 3386"/>
                <a:gd name="T9" fmla="*/ 1851 h 3386"/>
                <a:gd name="T10" fmla="*/ 3362 w 3386"/>
                <a:gd name="T11" fmla="*/ 2021 h 3386"/>
                <a:gd name="T12" fmla="*/ 3313 w 3386"/>
                <a:gd name="T13" fmla="*/ 2192 h 3386"/>
                <a:gd name="T14" fmla="*/ 3264 w 3386"/>
                <a:gd name="T15" fmla="*/ 2338 h 3386"/>
                <a:gd name="T16" fmla="*/ 3191 w 3386"/>
                <a:gd name="T17" fmla="*/ 2484 h 3386"/>
                <a:gd name="T18" fmla="*/ 3118 w 3386"/>
                <a:gd name="T19" fmla="*/ 2630 h 3386"/>
                <a:gd name="T20" fmla="*/ 3021 w 3386"/>
                <a:gd name="T21" fmla="*/ 2776 h 3386"/>
                <a:gd name="T22" fmla="*/ 2899 w 3386"/>
                <a:gd name="T23" fmla="*/ 2898 h 3386"/>
                <a:gd name="T24" fmla="*/ 2777 w 3386"/>
                <a:gd name="T25" fmla="*/ 2996 h 3386"/>
                <a:gd name="T26" fmla="*/ 2655 w 3386"/>
                <a:gd name="T27" fmla="*/ 3093 h 3386"/>
                <a:gd name="T28" fmla="*/ 2509 w 3386"/>
                <a:gd name="T29" fmla="*/ 3191 h 3386"/>
                <a:gd name="T30" fmla="*/ 2363 w 3386"/>
                <a:gd name="T31" fmla="*/ 3239 h 3386"/>
                <a:gd name="T32" fmla="*/ 2217 w 3386"/>
                <a:gd name="T33" fmla="*/ 3312 h 3386"/>
                <a:gd name="T34" fmla="*/ 2046 w 3386"/>
                <a:gd name="T35" fmla="*/ 3337 h 3386"/>
                <a:gd name="T36" fmla="*/ 1876 w 3386"/>
                <a:gd name="T37" fmla="*/ 3385 h 3386"/>
                <a:gd name="T38" fmla="*/ 1706 w 3386"/>
                <a:gd name="T39" fmla="*/ 3385 h 3386"/>
                <a:gd name="T40" fmla="*/ 1706 w 3386"/>
                <a:gd name="T41" fmla="*/ 3385 h 3386"/>
                <a:gd name="T42" fmla="*/ 1535 w 3386"/>
                <a:gd name="T43" fmla="*/ 3385 h 3386"/>
                <a:gd name="T44" fmla="*/ 1365 w 3386"/>
                <a:gd name="T45" fmla="*/ 3337 h 3386"/>
                <a:gd name="T46" fmla="*/ 1194 w 3386"/>
                <a:gd name="T47" fmla="*/ 3312 h 3386"/>
                <a:gd name="T48" fmla="*/ 1048 w 3386"/>
                <a:gd name="T49" fmla="*/ 3239 h 3386"/>
                <a:gd name="T50" fmla="*/ 902 w 3386"/>
                <a:gd name="T51" fmla="*/ 3191 h 3386"/>
                <a:gd name="T52" fmla="*/ 756 w 3386"/>
                <a:gd name="T53" fmla="*/ 3093 h 3386"/>
                <a:gd name="T54" fmla="*/ 634 w 3386"/>
                <a:gd name="T55" fmla="*/ 2996 h 3386"/>
                <a:gd name="T56" fmla="*/ 512 w 3386"/>
                <a:gd name="T57" fmla="*/ 2898 h 3386"/>
                <a:gd name="T58" fmla="*/ 390 w 3386"/>
                <a:gd name="T59" fmla="*/ 2776 h 3386"/>
                <a:gd name="T60" fmla="*/ 293 w 3386"/>
                <a:gd name="T61" fmla="*/ 2630 h 3386"/>
                <a:gd name="T62" fmla="*/ 220 w 3386"/>
                <a:gd name="T63" fmla="*/ 2484 h 3386"/>
                <a:gd name="T64" fmla="*/ 147 w 3386"/>
                <a:gd name="T65" fmla="*/ 2338 h 3386"/>
                <a:gd name="T66" fmla="*/ 74 w 3386"/>
                <a:gd name="T67" fmla="*/ 2192 h 3386"/>
                <a:gd name="T68" fmla="*/ 49 w 3386"/>
                <a:gd name="T69" fmla="*/ 2021 h 3386"/>
                <a:gd name="T70" fmla="*/ 25 w 3386"/>
                <a:gd name="T71" fmla="*/ 1851 h 3386"/>
                <a:gd name="T72" fmla="*/ 1 w 3386"/>
                <a:gd name="T73" fmla="*/ 1680 h 3386"/>
                <a:gd name="T74" fmla="*/ 1 w 3386"/>
                <a:gd name="T75" fmla="*/ 1680 h 3386"/>
                <a:gd name="T76" fmla="*/ 25 w 3386"/>
                <a:gd name="T77" fmla="*/ 1510 h 3386"/>
                <a:gd name="T78" fmla="*/ 49 w 3386"/>
                <a:gd name="T79" fmla="*/ 1340 h 3386"/>
                <a:gd name="T80" fmla="*/ 74 w 3386"/>
                <a:gd name="T81" fmla="*/ 1193 h 3386"/>
                <a:gd name="T82" fmla="*/ 147 w 3386"/>
                <a:gd name="T83" fmla="*/ 1023 h 3386"/>
                <a:gd name="T84" fmla="*/ 220 w 3386"/>
                <a:gd name="T85" fmla="*/ 877 h 3386"/>
                <a:gd name="T86" fmla="*/ 293 w 3386"/>
                <a:gd name="T87" fmla="*/ 731 h 3386"/>
                <a:gd name="T88" fmla="*/ 390 w 3386"/>
                <a:gd name="T89" fmla="*/ 609 h 3386"/>
                <a:gd name="T90" fmla="*/ 512 w 3386"/>
                <a:gd name="T91" fmla="*/ 487 h 3386"/>
                <a:gd name="T92" fmla="*/ 634 w 3386"/>
                <a:gd name="T93" fmla="*/ 390 h 3386"/>
                <a:gd name="T94" fmla="*/ 756 w 3386"/>
                <a:gd name="T95" fmla="*/ 292 h 3386"/>
                <a:gd name="T96" fmla="*/ 902 w 3386"/>
                <a:gd name="T97" fmla="*/ 195 h 3386"/>
                <a:gd name="T98" fmla="*/ 1048 w 3386"/>
                <a:gd name="T99" fmla="*/ 122 h 3386"/>
                <a:gd name="T100" fmla="*/ 1194 w 3386"/>
                <a:gd name="T101" fmla="*/ 73 h 3386"/>
                <a:gd name="T102" fmla="*/ 1365 w 3386"/>
                <a:gd name="T103" fmla="*/ 24 h 3386"/>
                <a:gd name="T104" fmla="*/ 1535 w 3386"/>
                <a:gd name="T105" fmla="*/ 0 h 3386"/>
                <a:gd name="T106" fmla="*/ 1706 w 3386"/>
                <a:gd name="T107" fmla="*/ 0 h 3386"/>
                <a:gd name="T108" fmla="*/ 1706 w 3386"/>
                <a:gd name="T109" fmla="*/ 0 h 3386"/>
                <a:gd name="T110" fmla="*/ 1998 w 3386"/>
                <a:gd name="T111" fmla="*/ 24 h 3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90" name="Google Shape;236;p27">
              <a:extLst>
                <a:ext uri="{FF2B5EF4-FFF2-40B4-BE49-F238E27FC236}">
                  <a16:creationId xmlns:a16="http://schemas.microsoft.com/office/drawing/2014/main" id="{3FA3E8FB-F071-433D-B671-599A4A57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550" y="1776125"/>
              <a:ext cx="182075" cy="182075"/>
            </a:xfrm>
            <a:custGeom>
              <a:avLst/>
              <a:gdLst>
                <a:gd name="T0" fmla="*/ 5431 w 7283"/>
                <a:gd name="T1" fmla="*/ 463 h 7283"/>
                <a:gd name="T2" fmla="*/ 4823 w 7283"/>
                <a:gd name="T3" fmla="*/ 195 h 7283"/>
                <a:gd name="T4" fmla="*/ 4360 w 7283"/>
                <a:gd name="T5" fmla="*/ 74 h 7283"/>
                <a:gd name="T6" fmla="*/ 3897 w 7283"/>
                <a:gd name="T7" fmla="*/ 1 h 7283"/>
                <a:gd name="T8" fmla="*/ 3654 w 7283"/>
                <a:gd name="T9" fmla="*/ 1 h 7283"/>
                <a:gd name="T10" fmla="*/ 2923 w 7283"/>
                <a:gd name="T11" fmla="*/ 74 h 7283"/>
                <a:gd name="T12" fmla="*/ 2241 w 7283"/>
                <a:gd name="T13" fmla="*/ 293 h 7283"/>
                <a:gd name="T14" fmla="*/ 1608 w 7283"/>
                <a:gd name="T15" fmla="*/ 609 h 7283"/>
                <a:gd name="T16" fmla="*/ 1072 w 7283"/>
                <a:gd name="T17" fmla="*/ 1072 h 7283"/>
                <a:gd name="T18" fmla="*/ 633 w 7283"/>
                <a:gd name="T19" fmla="*/ 1608 h 7283"/>
                <a:gd name="T20" fmla="*/ 293 w 7283"/>
                <a:gd name="T21" fmla="*/ 2217 h 7283"/>
                <a:gd name="T22" fmla="*/ 73 w 7283"/>
                <a:gd name="T23" fmla="*/ 2899 h 7283"/>
                <a:gd name="T24" fmla="*/ 0 w 7283"/>
                <a:gd name="T25" fmla="*/ 3629 h 7283"/>
                <a:gd name="T26" fmla="*/ 25 w 7283"/>
                <a:gd name="T27" fmla="*/ 4019 h 7283"/>
                <a:gd name="T28" fmla="*/ 171 w 7283"/>
                <a:gd name="T29" fmla="*/ 4725 h 7283"/>
                <a:gd name="T30" fmla="*/ 439 w 7283"/>
                <a:gd name="T31" fmla="*/ 5383 h 7283"/>
                <a:gd name="T32" fmla="*/ 828 w 7283"/>
                <a:gd name="T33" fmla="*/ 5943 h 7283"/>
                <a:gd name="T34" fmla="*/ 1340 w 7283"/>
                <a:gd name="T35" fmla="*/ 6455 h 7283"/>
                <a:gd name="T36" fmla="*/ 1924 w 7283"/>
                <a:gd name="T37" fmla="*/ 6844 h 7283"/>
                <a:gd name="T38" fmla="*/ 2558 w 7283"/>
                <a:gd name="T39" fmla="*/ 7112 h 7283"/>
                <a:gd name="T40" fmla="*/ 3288 w 7283"/>
                <a:gd name="T41" fmla="*/ 7258 h 7283"/>
                <a:gd name="T42" fmla="*/ 3654 w 7283"/>
                <a:gd name="T43" fmla="*/ 7283 h 7283"/>
                <a:gd name="T44" fmla="*/ 4384 w 7283"/>
                <a:gd name="T45" fmla="*/ 7210 h 7283"/>
                <a:gd name="T46" fmla="*/ 5066 w 7283"/>
                <a:gd name="T47" fmla="*/ 6990 h 7283"/>
                <a:gd name="T48" fmla="*/ 5675 w 7283"/>
                <a:gd name="T49" fmla="*/ 6650 h 7283"/>
                <a:gd name="T50" fmla="*/ 6235 w 7283"/>
                <a:gd name="T51" fmla="*/ 6211 h 7283"/>
                <a:gd name="T52" fmla="*/ 6674 w 7283"/>
                <a:gd name="T53" fmla="*/ 5675 h 7283"/>
                <a:gd name="T54" fmla="*/ 7014 w 7283"/>
                <a:gd name="T55" fmla="*/ 5066 h 7283"/>
                <a:gd name="T56" fmla="*/ 7209 w 7283"/>
                <a:gd name="T57" fmla="*/ 4360 h 7283"/>
                <a:gd name="T58" fmla="*/ 7282 w 7283"/>
                <a:gd name="T59" fmla="*/ 3629 h 7283"/>
                <a:gd name="T60" fmla="*/ 7282 w 7283"/>
                <a:gd name="T61" fmla="*/ 3386 h 7283"/>
                <a:gd name="T62" fmla="*/ 7234 w 7283"/>
                <a:gd name="T63" fmla="*/ 2923 h 7283"/>
                <a:gd name="T64" fmla="*/ 7112 w 7283"/>
                <a:gd name="T65" fmla="*/ 2485 h 7283"/>
                <a:gd name="T66" fmla="*/ 6820 w 7283"/>
                <a:gd name="T67" fmla="*/ 1852 h 7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91" name="Google Shape;237;p27">
              <a:extLst>
                <a:ext uri="{FF2B5EF4-FFF2-40B4-BE49-F238E27FC236}">
                  <a16:creationId xmlns:a16="http://schemas.microsoft.com/office/drawing/2014/main" id="{37FCDD59-6EBF-4910-A9BF-8439CDE11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475" y="2001400"/>
              <a:ext cx="74925" cy="70675"/>
            </a:xfrm>
            <a:custGeom>
              <a:avLst/>
              <a:gdLst>
                <a:gd name="T0" fmla="*/ 1462 w 2997"/>
                <a:gd name="T1" fmla="*/ 1 h 2827"/>
                <a:gd name="T2" fmla="*/ 293 w 2997"/>
                <a:gd name="T3" fmla="*/ 1170 h 2827"/>
                <a:gd name="T4" fmla="*/ 293 w 2997"/>
                <a:gd name="T5" fmla="*/ 1170 h 2827"/>
                <a:gd name="T6" fmla="*/ 171 w 2997"/>
                <a:gd name="T7" fmla="*/ 1316 h 2827"/>
                <a:gd name="T8" fmla="*/ 74 w 2997"/>
                <a:gd name="T9" fmla="*/ 1487 h 2827"/>
                <a:gd name="T10" fmla="*/ 25 w 2997"/>
                <a:gd name="T11" fmla="*/ 1657 h 2827"/>
                <a:gd name="T12" fmla="*/ 1 w 2997"/>
                <a:gd name="T13" fmla="*/ 1852 h 2827"/>
                <a:gd name="T14" fmla="*/ 25 w 2997"/>
                <a:gd name="T15" fmla="*/ 2047 h 2827"/>
                <a:gd name="T16" fmla="*/ 74 w 2997"/>
                <a:gd name="T17" fmla="*/ 2217 h 2827"/>
                <a:gd name="T18" fmla="*/ 171 w 2997"/>
                <a:gd name="T19" fmla="*/ 2388 h 2827"/>
                <a:gd name="T20" fmla="*/ 293 w 2997"/>
                <a:gd name="T21" fmla="*/ 2534 h 2827"/>
                <a:gd name="T22" fmla="*/ 293 w 2997"/>
                <a:gd name="T23" fmla="*/ 2534 h 2827"/>
                <a:gd name="T24" fmla="*/ 439 w 2997"/>
                <a:gd name="T25" fmla="*/ 2656 h 2827"/>
                <a:gd name="T26" fmla="*/ 609 w 2997"/>
                <a:gd name="T27" fmla="*/ 2753 h 2827"/>
                <a:gd name="T28" fmla="*/ 804 w 2997"/>
                <a:gd name="T29" fmla="*/ 2802 h 2827"/>
                <a:gd name="T30" fmla="*/ 975 w 2997"/>
                <a:gd name="T31" fmla="*/ 2826 h 2827"/>
                <a:gd name="T32" fmla="*/ 975 w 2997"/>
                <a:gd name="T33" fmla="*/ 2826 h 2827"/>
                <a:gd name="T34" fmla="*/ 1170 w 2997"/>
                <a:gd name="T35" fmla="*/ 2802 h 2827"/>
                <a:gd name="T36" fmla="*/ 1340 w 2997"/>
                <a:gd name="T37" fmla="*/ 2753 h 2827"/>
                <a:gd name="T38" fmla="*/ 1511 w 2997"/>
                <a:gd name="T39" fmla="*/ 2656 h 2827"/>
                <a:gd name="T40" fmla="*/ 1681 w 2997"/>
                <a:gd name="T41" fmla="*/ 2534 h 2827"/>
                <a:gd name="T42" fmla="*/ 2850 w 2997"/>
                <a:gd name="T43" fmla="*/ 1365 h 2827"/>
                <a:gd name="T44" fmla="*/ 2850 w 2997"/>
                <a:gd name="T45" fmla="*/ 1365 h 2827"/>
                <a:gd name="T46" fmla="*/ 2996 w 2997"/>
                <a:gd name="T47" fmla="*/ 1194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92" name="Google Shape;238;p27">
              <a:extLst>
                <a:ext uri="{FF2B5EF4-FFF2-40B4-BE49-F238E27FC236}">
                  <a16:creationId xmlns:a16="http://schemas.microsoft.com/office/drawing/2014/main" id="{B52F0352-0800-47C6-B631-7716FFA7E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375" y="2001400"/>
              <a:ext cx="74325" cy="70675"/>
            </a:xfrm>
            <a:custGeom>
              <a:avLst/>
              <a:gdLst>
                <a:gd name="T0" fmla="*/ 1 w 2973"/>
                <a:gd name="T1" fmla="*/ 1194 h 2827"/>
                <a:gd name="T2" fmla="*/ 1 w 2973"/>
                <a:gd name="T3" fmla="*/ 1194 h 2827"/>
                <a:gd name="T4" fmla="*/ 123 w 2973"/>
                <a:gd name="T5" fmla="*/ 1365 h 2827"/>
                <a:gd name="T6" fmla="*/ 1316 w 2973"/>
                <a:gd name="T7" fmla="*/ 2534 h 2827"/>
                <a:gd name="T8" fmla="*/ 1316 w 2973"/>
                <a:gd name="T9" fmla="*/ 2534 h 2827"/>
                <a:gd name="T10" fmla="*/ 1462 w 2973"/>
                <a:gd name="T11" fmla="*/ 2656 h 2827"/>
                <a:gd name="T12" fmla="*/ 1633 w 2973"/>
                <a:gd name="T13" fmla="*/ 2753 h 2827"/>
                <a:gd name="T14" fmla="*/ 1827 w 2973"/>
                <a:gd name="T15" fmla="*/ 2802 h 2827"/>
                <a:gd name="T16" fmla="*/ 1998 w 2973"/>
                <a:gd name="T17" fmla="*/ 2826 h 2827"/>
                <a:gd name="T18" fmla="*/ 1998 w 2973"/>
                <a:gd name="T19" fmla="*/ 2826 h 2827"/>
                <a:gd name="T20" fmla="*/ 2193 w 2973"/>
                <a:gd name="T21" fmla="*/ 2802 h 2827"/>
                <a:gd name="T22" fmla="*/ 2363 w 2973"/>
                <a:gd name="T23" fmla="*/ 2753 h 2827"/>
                <a:gd name="T24" fmla="*/ 2534 w 2973"/>
                <a:gd name="T25" fmla="*/ 2656 h 2827"/>
                <a:gd name="T26" fmla="*/ 2704 w 2973"/>
                <a:gd name="T27" fmla="*/ 2534 h 2827"/>
                <a:gd name="T28" fmla="*/ 2704 w 2973"/>
                <a:gd name="T29" fmla="*/ 2534 h 2827"/>
                <a:gd name="T30" fmla="*/ 2826 w 2973"/>
                <a:gd name="T31" fmla="*/ 2388 h 2827"/>
                <a:gd name="T32" fmla="*/ 2923 w 2973"/>
                <a:gd name="T33" fmla="*/ 2217 h 2827"/>
                <a:gd name="T34" fmla="*/ 2972 w 2973"/>
                <a:gd name="T35" fmla="*/ 2047 h 2827"/>
                <a:gd name="T36" fmla="*/ 2972 w 2973"/>
                <a:gd name="T37" fmla="*/ 1852 h 2827"/>
                <a:gd name="T38" fmla="*/ 2972 w 2973"/>
                <a:gd name="T39" fmla="*/ 1657 h 2827"/>
                <a:gd name="T40" fmla="*/ 2923 w 2973"/>
                <a:gd name="T41" fmla="*/ 1487 h 2827"/>
                <a:gd name="T42" fmla="*/ 2826 w 2973"/>
                <a:gd name="T43" fmla="*/ 1316 h 2827"/>
                <a:gd name="T44" fmla="*/ 2704 w 2973"/>
                <a:gd name="T45" fmla="*/ 1170 h 2827"/>
                <a:gd name="T46" fmla="*/ 1535 w 2973"/>
                <a:gd name="T47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93" name="Google Shape;239;p27">
              <a:extLst>
                <a:ext uri="{FF2B5EF4-FFF2-40B4-BE49-F238E27FC236}">
                  <a16:creationId xmlns:a16="http://schemas.microsoft.com/office/drawing/2014/main" id="{A6061FC3-26A7-41F8-AB3D-E45FC412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700" y="1623900"/>
              <a:ext cx="250875" cy="255150"/>
            </a:xfrm>
            <a:custGeom>
              <a:avLst/>
              <a:gdLst>
                <a:gd name="T0" fmla="*/ 8671 w 10035"/>
                <a:gd name="T1" fmla="*/ 2217 h 10206"/>
                <a:gd name="T2" fmla="*/ 9694 w 10035"/>
                <a:gd name="T3" fmla="*/ 1194 h 10206"/>
                <a:gd name="T4" fmla="*/ 9815 w 10035"/>
                <a:gd name="T5" fmla="*/ 1024 h 10206"/>
                <a:gd name="T6" fmla="*/ 9840 w 10035"/>
                <a:gd name="T7" fmla="*/ 853 h 10206"/>
                <a:gd name="T8" fmla="*/ 9815 w 10035"/>
                <a:gd name="T9" fmla="*/ 658 h 10206"/>
                <a:gd name="T10" fmla="*/ 9694 w 10035"/>
                <a:gd name="T11" fmla="*/ 512 h 10206"/>
                <a:gd name="T12" fmla="*/ 9621 w 10035"/>
                <a:gd name="T13" fmla="*/ 439 h 10206"/>
                <a:gd name="T14" fmla="*/ 9450 w 10035"/>
                <a:gd name="T15" fmla="*/ 366 h 10206"/>
                <a:gd name="T16" fmla="*/ 9255 w 10035"/>
                <a:gd name="T17" fmla="*/ 366 h 10206"/>
                <a:gd name="T18" fmla="*/ 9085 w 10035"/>
                <a:gd name="T19" fmla="*/ 439 h 10206"/>
                <a:gd name="T20" fmla="*/ 7867 w 10035"/>
                <a:gd name="T21" fmla="*/ 1657 h 10206"/>
                <a:gd name="T22" fmla="*/ 7818 w 10035"/>
                <a:gd name="T23" fmla="*/ 1487 h 10206"/>
                <a:gd name="T24" fmla="*/ 7599 w 10035"/>
                <a:gd name="T25" fmla="*/ 317 h 10206"/>
                <a:gd name="T26" fmla="*/ 7526 w 10035"/>
                <a:gd name="T27" fmla="*/ 98 h 10206"/>
                <a:gd name="T28" fmla="*/ 7404 w 10035"/>
                <a:gd name="T29" fmla="*/ 1 h 10206"/>
                <a:gd name="T30" fmla="*/ 7234 w 10035"/>
                <a:gd name="T31" fmla="*/ 25 h 10206"/>
                <a:gd name="T32" fmla="*/ 7063 w 10035"/>
                <a:gd name="T33" fmla="*/ 147 h 10206"/>
                <a:gd name="T34" fmla="*/ 5432 w 10035"/>
                <a:gd name="T35" fmla="*/ 1754 h 10206"/>
                <a:gd name="T36" fmla="*/ 5285 w 10035"/>
                <a:gd name="T37" fmla="*/ 1974 h 10206"/>
                <a:gd name="T38" fmla="*/ 5164 w 10035"/>
                <a:gd name="T39" fmla="*/ 2242 h 10206"/>
                <a:gd name="T40" fmla="*/ 5115 w 10035"/>
                <a:gd name="T41" fmla="*/ 2534 h 10206"/>
                <a:gd name="T42" fmla="*/ 5115 w 10035"/>
                <a:gd name="T43" fmla="*/ 2802 h 10206"/>
                <a:gd name="T44" fmla="*/ 5334 w 10035"/>
                <a:gd name="T45" fmla="*/ 3971 h 10206"/>
                <a:gd name="T46" fmla="*/ 147 w 10035"/>
                <a:gd name="T47" fmla="*/ 9378 h 10206"/>
                <a:gd name="T48" fmla="*/ 73 w 10035"/>
                <a:gd name="T49" fmla="*/ 9451 h 10206"/>
                <a:gd name="T50" fmla="*/ 0 w 10035"/>
                <a:gd name="T51" fmla="*/ 9645 h 10206"/>
                <a:gd name="T52" fmla="*/ 0 w 10035"/>
                <a:gd name="T53" fmla="*/ 9816 h 10206"/>
                <a:gd name="T54" fmla="*/ 73 w 10035"/>
                <a:gd name="T55" fmla="*/ 9986 h 10206"/>
                <a:gd name="T56" fmla="*/ 147 w 10035"/>
                <a:gd name="T57" fmla="*/ 10059 h 10206"/>
                <a:gd name="T58" fmla="*/ 293 w 10035"/>
                <a:gd name="T59" fmla="*/ 10181 h 10206"/>
                <a:gd name="T60" fmla="*/ 488 w 10035"/>
                <a:gd name="T61" fmla="*/ 10206 h 10206"/>
                <a:gd name="T62" fmla="*/ 585 w 10035"/>
                <a:gd name="T63" fmla="*/ 10206 h 10206"/>
                <a:gd name="T64" fmla="*/ 755 w 10035"/>
                <a:gd name="T65" fmla="*/ 10133 h 10206"/>
                <a:gd name="T66" fmla="*/ 6187 w 10035"/>
                <a:gd name="T67" fmla="*/ 4726 h 10206"/>
                <a:gd name="T68" fmla="*/ 7234 w 10035"/>
                <a:gd name="T69" fmla="*/ 4896 h 10206"/>
                <a:gd name="T70" fmla="*/ 7502 w 10035"/>
                <a:gd name="T71" fmla="*/ 4921 h 10206"/>
                <a:gd name="T72" fmla="*/ 7770 w 10035"/>
                <a:gd name="T73" fmla="*/ 4848 h 10206"/>
                <a:gd name="T74" fmla="*/ 8038 w 10035"/>
                <a:gd name="T75" fmla="*/ 4750 h 10206"/>
                <a:gd name="T76" fmla="*/ 8257 w 10035"/>
                <a:gd name="T77" fmla="*/ 4580 h 10206"/>
                <a:gd name="T78" fmla="*/ 9889 w 10035"/>
                <a:gd name="T79" fmla="*/ 2948 h 10206"/>
                <a:gd name="T80" fmla="*/ 10010 w 10035"/>
                <a:gd name="T81" fmla="*/ 2777 h 10206"/>
                <a:gd name="T82" fmla="*/ 10010 w 10035"/>
                <a:gd name="T83" fmla="*/ 2607 h 10206"/>
                <a:gd name="T84" fmla="*/ 9913 w 10035"/>
                <a:gd name="T85" fmla="*/ 2485 h 10206"/>
                <a:gd name="T86" fmla="*/ 9718 w 10035"/>
                <a:gd name="T87" fmla="*/ 2412 h 10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6" name="Google Shape;191;p24">
            <a:extLst>
              <a:ext uri="{FF2B5EF4-FFF2-40B4-BE49-F238E27FC236}">
                <a16:creationId xmlns:a16="http://schemas.microsoft.com/office/drawing/2014/main" id="{2CD03A90-7186-4FDB-A63E-0BB0C9CBB109}"/>
              </a:ext>
            </a:extLst>
          </p:cNvPr>
          <p:cNvSpPr txBox="1">
            <a:spLocks/>
          </p:cNvSpPr>
          <p:nvPr/>
        </p:nvSpPr>
        <p:spPr>
          <a:xfrm>
            <a:off x="971550" y="50800"/>
            <a:ext cx="5400675" cy="747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endParaRPr lang="es-GT" altLang="en-US" sz="1600" b="1">
              <a:solidFill>
                <a:srgbClr val="00B0F0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  <a:p>
            <a:pPr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s-GT" altLang="en-US" sz="1600" b="1">
                <a:solidFill>
                  <a:srgbClr val="00B0F0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PROTECCIÓN DE LOS DERECHO DE PROPIEDAD</a:t>
            </a:r>
            <a:endParaRPr lang="es-GT" altLang="en-US" sz="16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  <a:p>
            <a:pPr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endParaRPr lang="es-GT" altLang="en-US" b="1">
              <a:solidFill>
                <a:srgbClr val="767676"/>
              </a:solidFill>
              <a:latin typeface="Karla" pitchFamily="2" charset="0"/>
              <a:sym typeface="Karla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>
            <a:extLst>
              <a:ext uri="{FF2B5EF4-FFF2-40B4-BE49-F238E27FC236}">
                <a16:creationId xmlns:a16="http://schemas.microsoft.com/office/drawing/2014/main" id="{D1E6F6BC-77F0-4F42-9618-825C3D187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7950" y="2782888"/>
            <a:ext cx="3103563" cy="18811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sz="1600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RESPUESTA AUTORIDADES</a:t>
            </a:r>
            <a:br>
              <a:rPr lang="es-ES" altLang="en-US" sz="1600" b="1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</a:br>
            <a:r>
              <a:rPr lang="en-US" altLang="en-US">
                <a:solidFill>
                  <a:srgbClr val="767676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Frente a los délitos en contra </a:t>
            </a:r>
            <a:br>
              <a:rPr lang="en-US" altLang="en-US">
                <a:solidFill>
                  <a:srgbClr val="767676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</a:br>
            <a:r>
              <a:rPr lang="en-US" altLang="en-US">
                <a:solidFill>
                  <a:srgbClr val="767676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de la propiedad</a:t>
            </a:r>
            <a:endParaRPr lang="es-ES" altLang="en-US" b="1">
              <a:solidFill>
                <a:srgbClr val="767676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sp>
        <p:nvSpPr>
          <p:cNvPr id="25603" name="Google Shape;192;p24">
            <a:extLst>
              <a:ext uri="{FF2B5EF4-FFF2-40B4-BE49-F238E27FC236}">
                <a16:creationId xmlns:a16="http://schemas.microsoft.com/office/drawing/2014/main" id="{F908E712-B66E-4E93-8F25-FCA93F01A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99B4408-4D51-4C71-A147-6AA7644452DC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11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25604" name="15 Gráfico">
            <a:extLst>
              <a:ext uri="{FF2B5EF4-FFF2-40B4-BE49-F238E27FC236}">
                <a16:creationId xmlns:a16="http://schemas.microsoft.com/office/drawing/2014/main" id="{E67A35EA-9161-4F38-AB86-AED79DF87DAD}"/>
              </a:ext>
            </a:extLst>
          </p:cNvPr>
          <p:cNvGraphicFramePr>
            <a:graphicFrameLocks/>
          </p:cNvGraphicFramePr>
          <p:nvPr/>
        </p:nvGraphicFramePr>
        <p:xfrm>
          <a:off x="2649538" y="649288"/>
          <a:ext cx="3268662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25604" name="15 Gráfico">
                        <a:extLst>
                          <a:ext uri="{FF2B5EF4-FFF2-40B4-BE49-F238E27FC236}">
                            <a16:creationId xmlns:a16="http://schemas.microsoft.com/office/drawing/2014/main" id="{E67A35EA-9161-4F38-AB86-AED79DF87D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649288"/>
                        <a:ext cx="3268662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1 Título">
            <a:extLst>
              <a:ext uri="{FF2B5EF4-FFF2-40B4-BE49-F238E27FC236}">
                <a16:creationId xmlns:a16="http://schemas.microsoft.com/office/drawing/2014/main" id="{BCF379EA-90E9-4FA8-A753-81BA1FC40468}"/>
              </a:ext>
            </a:extLst>
          </p:cNvPr>
          <p:cNvSpPr txBox="1">
            <a:spLocks/>
          </p:cNvSpPr>
          <p:nvPr/>
        </p:nvSpPr>
        <p:spPr bwMode="auto">
          <a:xfrm>
            <a:off x="2851150" y="266700"/>
            <a:ext cx="2305050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00B0F0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¿Presuntos responsables?</a:t>
            </a:r>
            <a:endParaRPr lang="es-GT" altLang="en-US" sz="1200" b="1">
              <a:solidFill>
                <a:srgbClr val="00B0F0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25606" name="18 Gráfico">
            <a:extLst>
              <a:ext uri="{FF2B5EF4-FFF2-40B4-BE49-F238E27FC236}">
                <a16:creationId xmlns:a16="http://schemas.microsoft.com/office/drawing/2014/main" id="{8AC3D5E9-112E-4597-BA15-A53AFC73E2C4}"/>
              </a:ext>
            </a:extLst>
          </p:cNvPr>
          <p:cNvGraphicFramePr>
            <a:graphicFrameLocks/>
          </p:cNvGraphicFramePr>
          <p:nvPr/>
        </p:nvGraphicFramePr>
        <p:xfrm>
          <a:off x="6034088" y="649288"/>
          <a:ext cx="29559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6" imgW="0" imgH="0" progId="Excel.Chart.8">
                  <p:embed/>
                </p:oleObj>
              </mc:Choice>
              <mc:Fallback>
                <p:oleObj r:id="rId6" imgW="0" imgH="0" progId="Excel.Chart.8">
                  <p:embed/>
                  <p:pic>
                    <p:nvPicPr>
                      <p:cNvPr id="25606" name="18 Gráfico">
                        <a:extLst>
                          <a:ext uri="{FF2B5EF4-FFF2-40B4-BE49-F238E27FC236}">
                            <a16:creationId xmlns:a16="http://schemas.microsoft.com/office/drawing/2014/main" id="{8AC3D5E9-112E-4597-BA15-A53AFC73E2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649288"/>
                        <a:ext cx="2955925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1 Título">
            <a:extLst>
              <a:ext uri="{FF2B5EF4-FFF2-40B4-BE49-F238E27FC236}">
                <a16:creationId xmlns:a16="http://schemas.microsoft.com/office/drawing/2014/main" id="{7E42CBB2-E3DE-41BE-AEEA-C5AEF5D64468}"/>
              </a:ext>
            </a:extLst>
          </p:cNvPr>
          <p:cNvSpPr txBox="1">
            <a:spLocks/>
          </p:cNvSpPr>
          <p:nvPr/>
        </p:nvSpPr>
        <p:spPr bwMode="auto">
          <a:xfrm>
            <a:off x="6394450" y="257175"/>
            <a:ext cx="24257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00B0F0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¿Ha presentado denuncias?</a:t>
            </a:r>
            <a:endParaRPr lang="es-GT" altLang="en-US" sz="1200" b="1">
              <a:solidFill>
                <a:srgbClr val="00B0F0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5608" name="1 Título">
            <a:extLst>
              <a:ext uri="{FF2B5EF4-FFF2-40B4-BE49-F238E27FC236}">
                <a16:creationId xmlns:a16="http://schemas.microsoft.com/office/drawing/2014/main" id="{B29264AD-1D7B-44FE-A054-0C3C56FA77AF}"/>
              </a:ext>
            </a:extLst>
          </p:cNvPr>
          <p:cNvSpPr txBox="1">
            <a:spLocks/>
          </p:cNvSpPr>
          <p:nvPr/>
        </p:nvSpPr>
        <p:spPr bwMode="auto">
          <a:xfrm>
            <a:off x="3492500" y="3651250"/>
            <a:ext cx="1800225" cy="649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00B0F0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¿Las autoridades resolvieron satisfactoriamente?</a:t>
            </a:r>
            <a:endParaRPr lang="es-GT" altLang="en-US" sz="1200" b="1">
              <a:solidFill>
                <a:srgbClr val="00B0F0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5609" name="8 Rectángulo">
            <a:extLst>
              <a:ext uri="{FF2B5EF4-FFF2-40B4-BE49-F238E27FC236}">
                <a16:creationId xmlns:a16="http://schemas.microsoft.com/office/drawing/2014/main" id="{D6E9C497-A33A-4E6B-A9DE-3CD00500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4897438"/>
            <a:ext cx="2774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  <p:graphicFrame>
        <p:nvGraphicFramePr>
          <p:cNvPr id="25610" name="19 Gráfico">
            <a:extLst>
              <a:ext uri="{FF2B5EF4-FFF2-40B4-BE49-F238E27FC236}">
                <a16:creationId xmlns:a16="http://schemas.microsoft.com/office/drawing/2014/main" id="{B28E6D8F-F06D-4B91-A615-A7CB869FCB05}"/>
              </a:ext>
            </a:extLst>
          </p:cNvPr>
          <p:cNvGraphicFramePr>
            <a:graphicFrameLocks/>
          </p:cNvGraphicFramePr>
          <p:nvPr/>
        </p:nvGraphicFramePr>
        <p:xfrm>
          <a:off x="5105400" y="2736850"/>
          <a:ext cx="3838575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8" imgW="0" imgH="0" progId="Excel.Chart.8">
                  <p:embed/>
                </p:oleObj>
              </mc:Choice>
              <mc:Fallback>
                <p:oleObj r:id="rId8" imgW="0" imgH="0" progId="Excel.Chart.8">
                  <p:embed/>
                  <p:pic>
                    <p:nvPicPr>
                      <p:cNvPr id="25610" name="19 Gráfico">
                        <a:extLst>
                          <a:ext uri="{FF2B5EF4-FFF2-40B4-BE49-F238E27FC236}">
                            <a16:creationId xmlns:a16="http://schemas.microsoft.com/office/drawing/2014/main" id="{B28E6D8F-F06D-4B91-A615-A7CB869FCB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36850"/>
                        <a:ext cx="3838575" cy="248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Google Shape;156;p21">
            <a:extLst>
              <a:ext uri="{FF2B5EF4-FFF2-40B4-BE49-F238E27FC236}">
                <a16:creationId xmlns:a16="http://schemas.microsoft.com/office/drawing/2014/main" id="{95C37C45-0F81-4BBE-BE02-9AE192DE9C9C}"/>
              </a:ext>
            </a:extLst>
          </p:cNvPr>
          <p:cNvSpPr>
            <a:spLocks/>
          </p:cNvSpPr>
          <p:nvPr/>
        </p:nvSpPr>
        <p:spPr bwMode="auto">
          <a:xfrm>
            <a:off x="1158875" y="3260725"/>
            <a:ext cx="485775" cy="441325"/>
          </a:xfrm>
          <a:custGeom>
            <a:avLst/>
            <a:gdLst>
              <a:gd name="T0" fmla="*/ 7672 w 16173"/>
              <a:gd name="T1" fmla="*/ 1 h 14711"/>
              <a:gd name="T2" fmla="*/ 6455 w 16173"/>
              <a:gd name="T3" fmla="*/ 122 h 14711"/>
              <a:gd name="T4" fmla="*/ 5310 w 16173"/>
              <a:gd name="T5" fmla="*/ 415 h 14711"/>
              <a:gd name="T6" fmla="*/ 4238 w 16173"/>
              <a:gd name="T7" fmla="*/ 829 h 14711"/>
              <a:gd name="T8" fmla="*/ 3240 w 16173"/>
              <a:gd name="T9" fmla="*/ 1364 h 14711"/>
              <a:gd name="T10" fmla="*/ 2363 w 16173"/>
              <a:gd name="T11" fmla="*/ 1998 h 14711"/>
              <a:gd name="T12" fmla="*/ 1608 w 16173"/>
              <a:gd name="T13" fmla="*/ 2753 h 14711"/>
              <a:gd name="T14" fmla="*/ 975 w 16173"/>
              <a:gd name="T15" fmla="*/ 3581 h 14711"/>
              <a:gd name="T16" fmla="*/ 488 w 16173"/>
              <a:gd name="T17" fmla="*/ 4506 h 14711"/>
              <a:gd name="T18" fmla="*/ 171 w 16173"/>
              <a:gd name="T19" fmla="*/ 5480 h 14711"/>
              <a:gd name="T20" fmla="*/ 1 w 16173"/>
              <a:gd name="T21" fmla="*/ 6503 h 14711"/>
              <a:gd name="T22" fmla="*/ 1 w 16173"/>
              <a:gd name="T23" fmla="*/ 7234 h 14711"/>
              <a:gd name="T24" fmla="*/ 196 w 16173"/>
              <a:gd name="T25" fmla="*/ 8330 h 14711"/>
              <a:gd name="T26" fmla="*/ 561 w 16173"/>
              <a:gd name="T27" fmla="*/ 9377 h 14711"/>
              <a:gd name="T28" fmla="*/ 1097 w 16173"/>
              <a:gd name="T29" fmla="*/ 10327 h 14711"/>
              <a:gd name="T30" fmla="*/ 1827 w 16173"/>
              <a:gd name="T31" fmla="*/ 11204 h 14711"/>
              <a:gd name="T32" fmla="*/ 2680 w 16173"/>
              <a:gd name="T33" fmla="*/ 11983 h 14711"/>
              <a:gd name="T34" fmla="*/ 2266 w 16173"/>
              <a:gd name="T35" fmla="*/ 12714 h 14711"/>
              <a:gd name="T36" fmla="*/ 1365 w 16173"/>
              <a:gd name="T37" fmla="*/ 13834 h 14711"/>
              <a:gd name="T38" fmla="*/ 731 w 16173"/>
              <a:gd name="T39" fmla="*/ 14297 h 14711"/>
              <a:gd name="T40" fmla="*/ 1 w 16173"/>
              <a:gd name="T41" fmla="*/ 14662 h 14711"/>
              <a:gd name="T42" fmla="*/ 488 w 16173"/>
              <a:gd name="T43" fmla="*/ 14711 h 14711"/>
              <a:gd name="T44" fmla="*/ 1706 w 16173"/>
              <a:gd name="T45" fmla="*/ 14687 h 14711"/>
              <a:gd name="T46" fmla="*/ 2899 w 16173"/>
              <a:gd name="T47" fmla="*/ 14419 h 14711"/>
              <a:gd name="T48" fmla="*/ 4165 w 16173"/>
              <a:gd name="T49" fmla="*/ 13834 h 14711"/>
              <a:gd name="T50" fmla="*/ 4969 w 16173"/>
              <a:gd name="T51" fmla="*/ 13201 h 14711"/>
              <a:gd name="T52" fmla="*/ 6089 w 16173"/>
              <a:gd name="T53" fmla="*/ 13518 h 14711"/>
              <a:gd name="T54" fmla="*/ 7258 w 16173"/>
              <a:gd name="T55" fmla="*/ 13712 h 14711"/>
              <a:gd name="T56" fmla="*/ 8087 w 16173"/>
              <a:gd name="T57" fmla="*/ 13737 h 14711"/>
              <a:gd name="T58" fmla="*/ 9329 w 16173"/>
              <a:gd name="T59" fmla="*/ 13664 h 14711"/>
              <a:gd name="T60" fmla="*/ 10498 w 16173"/>
              <a:gd name="T61" fmla="*/ 13420 h 14711"/>
              <a:gd name="T62" fmla="*/ 11594 w 16173"/>
              <a:gd name="T63" fmla="*/ 13055 h 14711"/>
              <a:gd name="T64" fmla="*/ 12617 w 16173"/>
              <a:gd name="T65" fmla="*/ 12568 h 14711"/>
              <a:gd name="T66" fmla="*/ 13518 w 16173"/>
              <a:gd name="T67" fmla="*/ 11959 h 14711"/>
              <a:gd name="T68" fmla="*/ 14321 w 16173"/>
              <a:gd name="T69" fmla="*/ 11228 h 14711"/>
              <a:gd name="T70" fmla="*/ 15003 w 16173"/>
              <a:gd name="T71" fmla="*/ 10424 h 14711"/>
              <a:gd name="T72" fmla="*/ 15539 w 16173"/>
              <a:gd name="T73" fmla="*/ 9548 h 14711"/>
              <a:gd name="T74" fmla="*/ 15929 w 16173"/>
              <a:gd name="T75" fmla="*/ 8574 h 14711"/>
              <a:gd name="T76" fmla="*/ 16124 w 16173"/>
              <a:gd name="T77" fmla="*/ 7575 h 14711"/>
              <a:gd name="T78" fmla="*/ 16172 w 16173"/>
              <a:gd name="T79" fmla="*/ 6869 h 14711"/>
              <a:gd name="T80" fmla="*/ 16075 w 16173"/>
              <a:gd name="T81" fmla="*/ 5821 h 14711"/>
              <a:gd name="T82" fmla="*/ 15807 w 16173"/>
              <a:gd name="T83" fmla="*/ 4823 h 14711"/>
              <a:gd name="T84" fmla="*/ 15369 w 16173"/>
              <a:gd name="T85" fmla="*/ 3873 h 14711"/>
              <a:gd name="T86" fmla="*/ 14784 w 16173"/>
              <a:gd name="T87" fmla="*/ 3021 h 14711"/>
              <a:gd name="T88" fmla="*/ 14078 w 16173"/>
              <a:gd name="T89" fmla="*/ 2241 h 14711"/>
              <a:gd name="T90" fmla="*/ 13225 w 16173"/>
              <a:gd name="T91" fmla="*/ 1559 h 14711"/>
              <a:gd name="T92" fmla="*/ 12276 w 16173"/>
              <a:gd name="T93" fmla="*/ 975 h 14711"/>
              <a:gd name="T94" fmla="*/ 11228 w 16173"/>
              <a:gd name="T95" fmla="*/ 536 h 14711"/>
              <a:gd name="T96" fmla="*/ 10108 w 16173"/>
              <a:gd name="T97" fmla="*/ 195 h 14711"/>
              <a:gd name="T98" fmla="*/ 8915 w 16173"/>
              <a:gd name="T99" fmla="*/ 25 h 14711"/>
              <a:gd name="T100" fmla="*/ 8087 w 16173"/>
              <a:gd name="T101" fmla="*/ 1 h 14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97;p25">
            <a:extLst>
              <a:ext uri="{FF2B5EF4-FFF2-40B4-BE49-F238E27FC236}">
                <a16:creationId xmlns:a16="http://schemas.microsoft.com/office/drawing/2014/main" id="{D0E3A32F-481A-4166-A647-7060BA079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388" y="3900488"/>
            <a:ext cx="2501900" cy="5762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PROBLEMAS CATASTRALES O PROPIEDAD INTELECTUAL</a:t>
            </a:r>
            <a:endParaRPr lang="es-ES" altLang="en-US" sz="1200" b="1">
              <a:solidFill>
                <a:srgbClr val="B7B7B7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26626" name="Google Shape;198;p25">
            <a:extLst>
              <a:ext uri="{FF2B5EF4-FFF2-40B4-BE49-F238E27FC236}">
                <a16:creationId xmlns:a16="http://schemas.microsoft.com/office/drawing/2014/main" id="{D8694ACC-ACC5-4A07-9D26-B7311B63F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771525"/>
            <a:ext cx="744537" cy="623888"/>
          </a:xfrm>
          <a:prstGeom prst="ellipse">
            <a:avLst/>
          </a:prstGeom>
          <a:solidFill>
            <a:schemeClr val="bg1">
              <a:alpha val="7451"/>
            </a:schemeClr>
          </a:solidFill>
          <a:ln w="38100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SI</a:t>
            </a:r>
          </a:p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16.2%</a:t>
            </a:r>
            <a:endParaRPr lang="es-ES" altLang="en-US" sz="10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27" name="Google Shape;200;p25">
            <a:extLst>
              <a:ext uri="{FF2B5EF4-FFF2-40B4-BE49-F238E27FC236}">
                <a16:creationId xmlns:a16="http://schemas.microsoft.com/office/drawing/2014/main" id="{C8A7DE2E-9934-4D29-99B4-953ED309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4094163"/>
            <a:ext cx="1079500" cy="935037"/>
          </a:xfrm>
          <a:prstGeom prst="ellipse">
            <a:avLst/>
          </a:prstGeom>
          <a:solidFill>
            <a:srgbClr val="000000">
              <a:alpha val="7451"/>
            </a:srgbClr>
          </a:solidFill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NO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85.7%</a:t>
            </a:r>
            <a:endParaRPr lang="es-ES" altLang="en-US" b="1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28" name="Google Shape;205;p25">
            <a:extLst>
              <a:ext uri="{FF2B5EF4-FFF2-40B4-BE49-F238E27FC236}">
                <a16:creationId xmlns:a16="http://schemas.microsoft.com/office/drawing/2014/main" id="{E26A1FB0-F4E3-4EC7-B27C-740E31E61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E52FCF2-D25A-47AA-A62F-7ECFB1A879BC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12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29" name="10 Rectángulo">
            <a:extLst>
              <a:ext uri="{FF2B5EF4-FFF2-40B4-BE49-F238E27FC236}">
                <a16:creationId xmlns:a16="http://schemas.microsoft.com/office/drawing/2014/main" id="{4FFDB13E-A193-4F98-B920-8D3AB5663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4659313"/>
            <a:ext cx="2774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chemeClr val="bg1"/>
                </a:solidFill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solidFill>
                  <a:schemeClr val="bg1"/>
                </a:solidFill>
                <a:latin typeface="Karla" pitchFamily="2" charset="0"/>
              </a:rPr>
              <a:t>.</a:t>
            </a:r>
            <a:endParaRPr lang="es-GT" altLang="en-US" sz="10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26630" name="1 Título">
            <a:extLst>
              <a:ext uri="{FF2B5EF4-FFF2-40B4-BE49-F238E27FC236}">
                <a16:creationId xmlns:a16="http://schemas.microsoft.com/office/drawing/2014/main" id="{32A8260A-2107-4653-963B-4F2604238B46}"/>
              </a:ext>
            </a:extLst>
          </p:cNvPr>
          <p:cNvSpPr txBox="1">
            <a:spLocks/>
          </p:cNvSpPr>
          <p:nvPr/>
        </p:nvSpPr>
        <p:spPr bwMode="auto">
          <a:xfrm>
            <a:off x="2700338" y="20638"/>
            <a:ext cx="2303462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endParaRPr lang="en-US" altLang="en-US" sz="9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9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¿Problemas en materia catastral </a:t>
            </a:r>
            <a:endParaRPr lang="es-ES_tradnl" altLang="en-US" sz="9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9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(área, límites o colindancias)?</a:t>
            </a:r>
            <a:endParaRPr lang="es-GT" altLang="en-US" sz="9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1" name="1 Título">
            <a:extLst>
              <a:ext uri="{FF2B5EF4-FFF2-40B4-BE49-F238E27FC236}">
                <a16:creationId xmlns:a16="http://schemas.microsoft.com/office/drawing/2014/main" id="{ED8B2284-2EA6-4473-823F-24CCB28784DF}"/>
              </a:ext>
            </a:extLst>
          </p:cNvPr>
          <p:cNvSpPr txBox="1">
            <a:spLocks/>
          </p:cNvSpPr>
          <p:nvPr/>
        </p:nvSpPr>
        <p:spPr bwMode="auto">
          <a:xfrm>
            <a:off x="6084888" y="20638"/>
            <a:ext cx="2303462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8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¿Tiene su empresa propiedad sobre alguna marca, patente u otro tipo de activo de propiedad intelectual ?</a:t>
            </a:r>
            <a:endParaRPr lang="es-GT" altLang="en-US" sz="8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2" name="Google Shape;198;p25">
            <a:extLst>
              <a:ext uri="{FF2B5EF4-FFF2-40B4-BE49-F238E27FC236}">
                <a16:creationId xmlns:a16="http://schemas.microsoft.com/office/drawing/2014/main" id="{41143CDA-F612-4193-9D8E-4865823D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547688"/>
            <a:ext cx="1076325" cy="863600"/>
          </a:xfrm>
          <a:prstGeom prst="ellipse">
            <a:avLst/>
          </a:prstGeom>
          <a:solidFill>
            <a:schemeClr val="bg1">
              <a:alpha val="7451"/>
            </a:schemeClr>
          </a:solidFill>
          <a:ln w="38100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SI</a:t>
            </a:r>
          </a:p>
          <a:p>
            <a:pPr algn="ctr" eaLnBrk="1" hangingPunct="1"/>
            <a:r>
              <a:rPr lang="es-MX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52.9%</a:t>
            </a:r>
            <a:endParaRPr lang="es-ES" altLang="en-US" b="1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3" name="1 Título">
            <a:extLst>
              <a:ext uri="{FF2B5EF4-FFF2-40B4-BE49-F238E27FC236}">
                <a16:creationId xmlns:a16="http://schemas.microsoft.com/office/drawing/2014/main" id="{60000966-3CCB-490D-AEE6-1B69A5850E4D}"/>
              </a:ext>
            </a:extLst>
          </p:cNvPr>
          <p:cNvSpPr txBox="1">
            <a:spLocks/>
          </p:cNvSpPr>
          <p:nvPr/>
        </p:nvSpPr>
        <p:spPr bwMode="auto">
          <a:xfrm>
            <a:off x="2805113" y="1743075"/>
            <a:ext cx="2305050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¿Ha registrado derechos de Propiedad Intelectual?</a:t>
            </a:r>
            <a:endParaRPr lang="es-GT" altLang="en-US" sz="12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4" name="1 Título">
            <a:extLst>
              <a:ext uri="{FF2B5EF4-FFF2-40B4-BE49-F238E27FC236}">
                <a16:creationId xmlns:a16="http://schemas.microsoft.com/office/drawing/2014/main" id="{205B9DA5-BA1A-4D03-9207-98BE23E18532}"/>
              </a:ext>
            </a:extLst>
          </p:cNvPr>
          <p:cNvSpPr txBox="1">
            <a:spLocks/>
          </p:cNvSpPr>
          <p:nvPr/>
        </p:nvSpPr>
        <p:spPr bwMode="auto">
          <a:xfrm>
            <a:off x="6097588" y="1708150"/>
            <a:ext cx="23050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</a:t>
            </a:r>
            <a:r>
              <a:rPr lang="es-ES_tradnl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Los </a:t>
            </a: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Derechos Propiedad Intelectual se encuentran regulados y protegidos?</a:t>
            </a:r>
            <a:endParaRPr lang="es-GT" altLang="en-US" sz="10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5" name="Google Shape;198;p25">
            <a:extLst>
              <a:ext uri="{FF2B5EF4-FFF2-40B4-BE49-F238E27FC236}">
                <a16:creationId xmlns:a16="http://schemas.microsoft.com/office/drawing/2014/main" id="{D5D3EE6F-6EC6-45F8-89B0-605E607A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2370138"/>
            <a:ext cx="1077913" cy="863600"/>
          </a:xfrm>
          <a:prstGeom prst="ellipse">
            <a:avLst/>
          </a:prstGeom>
          <a:solidFill>
            <a:schemeClr val="bg1">
              <a:alpha val="7451"/>
            </a:schemeClr>
          </a:solidFill>
          <a:ln w="38100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SI</a:t>
            </a:r>
          </a:p>
          <a:p>
            <a:pPr algn="ctr" eaLnBrk="1" hangingPunct="1"/>
            <a:r>
              <a:rPr lang="es-MX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55.4%</a:t>
            </a:r>
            <a:endParaRPr lang="es-ES" altLang="en-US" b="1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6" name="Google Shape;200;p25">
            <a:extLst>
              <a:ext uri="{FF2B5EF4-FFF2-40B4-BE49-F238E27FC236}">
                <a16:creationId xmlns:a16="http://schemas.microsoft.com/office/drawing/2014/main" id="{D33C8419-6E65-47AE-9343-C626F76AE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478088"/>
            <a:ext cx="792163" cy="647700"/>
          </a:xfrm>
          <a:prstGeom prst="ellipse">
            <a:avLst/>
          </a:prstGeom>
          <a:solidFill>
            <a:srgbClr val="000000">
              <a:alpha val="7451"/>
            </a:srgbClr>
          </a:solidFill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NO</a:t>
            </a:r>
          </a:p>
          <a:p>
            <a:pPr algn="ctr" eaLnBrk="1" hangingPunct="1"/>
            <a:r>
              <a:rPr lang="en-US" altLang="en-US" sz="9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44.6%</a:t>
            </a:r>
            <a:endParaRPr lang="es-ES" altLang="en-US" sz="9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7" name="Google Shape;200;p25">
            <a:extLst>
              <a:ext uri="{FF2B5EF4-FFF2-40B4-BE49-F238E27FC236}">
                <a16:creationId xmlns:a16="http://schemas.microsoft.com/office/drawing/2014/main" id="{1045FD22-695E-459C-8FFE-FD901AB1D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2298700"/>
            <a:ext cx="1079500" cy="935038"/>
          </a:xfrm>
          <a:prstGeom prst="ellipse">
            <a:avLst/>
          </a:prstGeom>
          <a:solidFill>
            <a:srgbClr val="000000">
              <a:alpha val="7451"/>
            </a:srgbClr>
          </a:solidFill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NO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56.7%</a:t>
            </a:r>
            <a:endParaRPr lang="es-ES" altLang="en-US" b="1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8" name="Google Shape;198;p25">
            <a:extLst>
              <a:ext uri="{FF2B5EF4-FFF2-40B4-BE49-F238E27FC236}">
                <a16:creationId xmlns:a16="http://schemas.microsoft.com/office/drawing/2014/main" id="{7F18ADC8-898C-4B2C-9FBB-7066887F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8" y="2552700"/>
            <a:ext cx="804862" cy="623888"/>
          </a:xfrm>
          <a:prstGeom prst="ellipse">
            <a:avLst/>
          </a:prstGeom>
          <a:solidFill>
            <a:schemeClr val="bg1">
              <a:alpha val="7451"/>
            </a:schemeClr>
          </a:solidFill>
          <a:ln w="38100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SI</a:t>
            </a:r>
          </a:p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43.3%</a:t>
            </a:r>
            <a:endParaRPr lang="es-ES" altLang="en-US" sz="10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39" name="Google Shape;200;p25">
            <a:extLst>
              <a:ext uri="{FF2B5EF4-FFF2-40B4-BE49-F238E27FC236}">
                <a16:creationId xmlns:a16="http://schemas.microsoft.com/office/drawing/2014/main" id="{5A7FEC69-9F41-4F11-A38E-FBE02425B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738188"/>
            <a:ext cx="792163" cy="647700"/>
          </a:xfrm>
          <a:prstGeom prst="ellipse">
            <a:avLst/>
          </a:prstGeom>
          <a:solidFill>
            <a:srgbClr val="000000">
              <a:alpha val="7451"/>
            </a:srgbClr>
          </a:solidFill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NO</a:t>
            </a:r>
          </a:p>
          <a:p>
            <a:pPr algn="ctr" eaLnBrk="1" hangingPunct="1"/>
            <a:r>
              <a:rPr lang="en-US" altLang="en-US" sz="9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47.1%</a:t>
            </a:r>
            <a:endParaRPr lang="es-ES" altLang="en-US" sz="9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40" name="1 Título">
            <a:extLst>
              <a:ext uri="{FF2B5EF4-FFF2-40B4-BE49-F238E27FC236}">
                <a16:creationId xmlns:a16="http://schemas.microsoft.com/office/drawing/2014/main" id="{6E053198-3F28-4964-965C-0A22742AD59C}"/>
              </a:ext>
            </a:extLst>
          </p:cNvPr>
          <p:cNvSpPr txBox="1">
            <a:spLocks/>
          </p:cNvSpPr>
          <p:nvPr/>
        </p:nvSpPr>
        <p:spPr bwMode="auto">
          <a:xfrm>
            <a:off x="3059113" y="3363913"/>
            <a:ext cx="252095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9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¿Sus derechos de propiedad han sido vulnerados durante los últimos 10 años?</a:t>
            </a:r>
            <a:endParaRPr lang="es-GT" altLang="en-US" sz="9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41" name="1 Título">
            <a:extLst>
              <a:ext uri="{FF2B5EF4-FFF2-40B4-BE49-F238E27FC236}">
                <a16:creationId xmlns:a16="http://schemas.microsoft.com/office/drawing/2014/main" id="{54FEF5D0-E0E0-40F5-B0B1-E4A1A3126E0B}"/>
              </a:ext>
            </a:extLst>
          </p:cNvPr>
          <p:cNvSpPr txBox="1">
            <a:spLocks/>
          </p:cNvSpPr>
          <p:nvPr/>
        </p:nvSpPr>
        <p:spPr bwMode="auto">
          <a:xfrm>
            <a:off x="6208713" y="3417888"/>
            <a:ext cx="2305050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¿Ha tomado acciones legales?</a:t>
            </a:r>
            <a:endParaRPr lang="es-GT" altLang="en-US" sz="12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26642" name="1 Gráfico">
            <a:extLst>
              <a:ext uri="{FF2B5EF4-FFF2-40B4-BE49-F238E27FC236}">
                <a16:creationId xmlns:a16="http://schemas.microsoft.com/office/drawing/2014/main" id="{624F9F15-3CCF-4255-845B-4C6C8D92E4AA}"/>
              </a:ext>
            </a:extLst>
          </p:cNvPr>
          <p:cNvGraphicFramePr>
            <a:graphicFrameLocks/>
          </p:cNvGraphicFramePr>
          <p:nvPr/>
        </p:nvGraphicFramePr>
        <p:xfrm>
          <a:off x="-87313" y="1236663"/>
          <a:ext cx="2674938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26642" name="1 Gráfico">
                        <a:extLst>
                          <a:ext uri="{FF2B5EF4-FFF2-40B4-BE49-F238E27FC236}">
                            <a16:creationId xmlns:a16="http://schemas.microsoft.com/office/drawing/2014/main" id="{624F9F15-3CCF-4255-845B-4C6C8D92E4A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7313" y="1236663"/>
                        <a:ext cx="2674938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3" name="1 Título">
            <a:extLst>
              <a:ext uri="{FF2B5EF4-FFF2-40B4-BE49-F238E27FC236}">
                <a16:creationId xmlns:a16="http://schemas.microsoft.com/office/drawing/2014/main" id="{419C40E8-6438-41F1-AE95-3FD467210C8C}"/>
              </a:ext>
            </a:extLst>
          </p:cNvPr>
          <p:cNvSpPr txBox="1">
            <a:spLocks/>
          </p:cNvSpPr>
          <p:nvPr/>
        </p:nvSpPr>
        <p:spPr bwMode="auto">
          <a:xfrm>
            <a:off x="179388" y="842963"/>
            <a:ext cx="1655762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endParaRPr lang="en-US" altLang="en-US" sz="9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9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Tipos de activos de Propiedad Intelectual</a:t>
            </a:r>
            <a:endParaRPr lang="es-GT" altLang="en-US" sz="9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44" name="Google Shape;200;p25">
            <a:extLst>
              <a:ext uri="{FF2B5EF4-FFF2-40B4-BE49-F238E27FC236}">
                <a16:creationId xmlns:a16="http://schemas.microsoft.com/office/drawing/2014/main" id="{43233540-D097-4356-AE4A-687D1A62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11188"/>
            <a:ext cx="1081088" cy="936625"/>
          </a:xfrm>
          <a:prstGeom prst="ellipse">
            <a:avLst/>
          </a:prstGeom>
          <a:solidFill>
            <a:srgbClr val="000000">
              <a:alpha val="7451"/>
            </a:srgbClr>
          </a:solidFill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NO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83.8%</a:t>
            </a:r>
            <a:endParaRPr lang="es-ES" altLang="en-US" b="1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45" name="Google Shape;198;p25">
            <a:extLst>
              <a:ext uri="{FF2B5EF4-FFF2-40B4-BE49-F238E27FC236}">
                <a16:creationId xmlns:a16="http://schemas.microsoft.com/office/drawing/2014/main" id="{0B74D0D1-CB65-47C5-BB24-F966836A5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249738"/>
            <a:ext cx="746125" cy="623887"/>
          </a:xfrm>
          <a:prstGeom prst="ellipse">
            <a:avLst/>
          </a:prstGeom>
          <a:solidFill>
            <a:schemeClr val="bg1">
              <a:alpha val="7451"/>
            </a:schemeClr>
          </a:solidFill>
          <a:ln w="38100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SI</a:t>
            </a:r>
          </a:p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14.3%</a:t>
            </a:r>
            <a:endParaRPr lang="es-ES" altLang="en-US" sz="10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46" name="Google Shape;200;p25">
            <a:extLst>
              <a:ext uri="{FF2B5EF4-FFF2-40B4-BE49-F238E27FC236}">
                <a16:creationId xmlns:a16="http://schemas.microsoft.com/office/drawing/2014/main" id="{34CD4FD1-FEB0-4674-B4AE-06883039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4122738"/>
            <a:ext cx="1079500" cy="935037"/>
          </a:xfrm>
          <a:prstGeom prst="ellipse">
            <a:avLst/>
          </a:prstGeom>
          <a:solidFill>
            <a:srgbClr val="000000">
              <a:alpha val="7451"/>
            </a:srgbClr>
          </a:solidFill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NO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80%</a:t>
            </a:r>
            <a:endParaRPr lang="es-ES" altLang="en-US" b="1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6647" name="Google Shape;198;p25">
            <a:extLst>
              <a:ext uri="{FF2B5EF4-FFF2-40B4-BE49-F238E27FC236}">
                <a16:creationId xmlns:a16="http://schemas.microsoft.com/office/drawing/2014/main" id="{EDE1AE8E-47B0-49EB-B302-BEFAD92BE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402138"/>
            <a:ext cx="744538" cy="623887"/>
          </a:xfrm>
          <a:prstGeom prst="ellipse">
            <a:avLst/>
          </a:prstGeom>
          <a:solidFill>
            <a:schemeClr val="bg1">
              <a:alpha val="7451"/>
            </a:schemeClr>
          </a:solidFill>
          <a:ln w="38100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SI</a:t>
            </a:r>
          </a:p>
          <a:p>
            <a:pPr algn="ctr" eaLnBrk="1" hangingPunct="1"/>
            <a:r>
              <a:rPr lang="es-MX" altLang="en-US" sz="10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20%</a:t>
            </a:r>
            <a:endParaRPr lang="es-ES" altLang="en-US" sz="10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18;p18">
            <a:extLst>
              <a:ext uri="{FF2B5EF4-FFF2-40B4-BE49-F238E27FC236}">
                <a16:creationId xmlns:a16="http://schemas.microsoft.com/office/drawing/2014/main" id="{B967F9E2-1043-4E9D-9CCA-CA68A6D3F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D83ABCEF-6D4C-4118-AC06-91A10CF1EEBF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13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7650" name="1 Marcador de texto">
            <a:extLst>
              <a:ext uri="{FF2B5EF4-FFF2-40B4-BE49-F238E27FC236}">
                <a16:creationId xmlns:a16="http://schemas.microsoft.com/office/drawing/2014/main" id="{BEEAA26C-0B5A-45CF-B63B-00DD5D962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6013" y="-92075"/>
            <a:ext cx="5324475" cy="792163"/>
          </a:xfrm>
        </p:spPr>
        <p:txBody>
          <a:bodyPr/>
          <a:lstStyle/>
          <a:p>
            <a:pPr marL="76200" indent="0" algn="ctr" eaLnBrk="1" hangingPunct="1">
              <a:spcAft>
                <a:spcPct val="0"/>
              </a:spcAft>
              <a:buClr>
                <a:srgbClr val="999999"/>
              </a:buClr>
              <a:buFont typeface="Montserrat" panose="00000500000000000000" pitchFamily="2" charset="0"/>
              <a:buNone/>
            </a:pPr>
            <a:r>
              <a:rPr lang="es-MX" altLang="en-US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Vulneración Derechos Propiedad Intelectual</a:t>
            </a:r>
            <a:endParaRPr lang="es-GT" altLang="en-US" b="1">
              <a:solidFill>
                <a:srgbClr val="00B0F0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27651" name="5 Rectángulo">
            <a:extLst>
              <a:ext uri="{FF2B5EF4-FFF2-40B4-BE49-F238E27FC236}">
                <a16:creationId xmlns:a16="http://schemas.microsoft.com/office/drawing/2014/main" id="{89C4E378-92B6-4394-92E7-5C2F880F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897438"/>
            <a:ext cx="2774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  <p:graphicFrame>
        <p:nvGraphicFramePr>
          <p:cNvPr id="27652" name="6 Gráfico">
            <a:extLst>
              <a:ext uri="{FF2B5EF4-FFF2-40B4-BE49-F238E27FC236}">
                <a16:creationId xmlns:a16="http://schemas.microsoft.com/office/drawing/2014/main" id="{1555FEAB-B3DA-4857-948A-14644D139180}"/>
              </a:ext>
            </a:extLst>
          </p:cNvPr>
          <p:cNvGraphicFramePr>
            <a:graphicFrameLocks/>
          </p:cNvGraphicFramePr>
          <p:nvPr/>
        </p:nvGraphicFramePr>
        <p:xfrm>
          <a:off x="128588" y="1368425"/>
          <a:ext cx="366395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27652" name="6 Gráfico">
                        <a:extLst>
                          <a:ext uri="{FF2B5EF4-FFF2-40B4-BE49-F238E27FC236}">
                            <a16:creationId xmlns:a16="http://schemas.microsoft.com/office/drawing/2014/main" id="{1555FEAB-B3DA-4857-948A-14644D13918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68425"/>
                        <a:ext cx="3663950" cy="219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14 Gráfico">
            <a:extLst>
              <a:ext uri="{FF2B5EF4-FFF2-40B4-BE49-F238E27FC236}">
                <a16:creationId xmlns:a16="http://schemas.microsoft.com/office/drawing/2014/main" id="{BB74CF77-5A0E-4CD2-BA33-A62EA2CDA730}"/>
              </a:ext>
            </a:extLst>
          </p:cNvPr>
          <p:cNvGraphicFramePr>
            <a:graphicFrameLocks/>
          </p:cNvGraphicFramePr>
          <p:nvPr/>
        </p:nvGraphicFramePr>
        <p:xfrm>
          <a:off x="3729038" y="1225550"/>
          <a:ext cx="358140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6" imgW="0" imgH="0" progId="Excel.Chart.8">
                  <p:embed/>
                </p:oleObj>
              </mc:Choice>
              <mc:Fallback>
                <p:oleObj r:id="rId6" imgW="0" imgH="0" progId="Excel.Chart.8">
                  <p:embed/>
                  <p:pic>
                    <p:nvPicPr>
                      <p:cNvPr id="27653" name="14 Gráfico">
                        <a:extLst>
                          <a:ext uri="{FF2B5EF4-FFF2-40B4-BE49-F238E27FC236}">
                            <a16:creationId xmlns:a16="http://schemas.microsoft.com/office/drawing/2014/main" id="{BB74CF77-5A0E-4CD2-BA33-A62EA2CDA73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225550"/>
                        <a:ext cx="3581400" cy="226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1 Título">
            <a:extLst>
              <a:ext uri="{FF2B5EF4-FFF2-40B4-BE49-F238E27FC236}">
                <a16:creationId xmlns:a16="http://schemas.microsoft.com/office/drawing/2014/main" id="{373010E8-D1C2-4B7D-A99C-57545F6FF388}"/>
              </a:ext>
            </a:extLst>
          </p:cNvPr>
          <p:cNvSpPr txBox="1">
            <a:spLocks/>
          </p:cNvSpPr>
          <p:nvPr/>
        </p:nvSpPr>
        <p:spPr bwMode="auto">
          <a:xfrm>
            <a:off x="250825" y="965200"/>
            <a:ext cx="3097213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¿Cómo han sido vulnerados sus derechos de Propiedad Intelectual?</a:t>
            </a:r>
            <a:endParaRPr lang="es-GT" altLang="en-US" sz="12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7655" name="1 Título">
            <a:extLst>
              <a:ext uri="{FF2B5EF4-FFF2-40B4-BE49-F238E27FC236}">
                <a16:creationId xmlns:a16="http://schemas.microsoft.com/office/drawing/2014/main" id="{F9CFE951-3484-4C0B-AFA8-8486082E9F69}"/>
              </a:ext>
            </a:extLst>
          </p:cNvPr>
          <p:cNvSpPr txBox="1">
            <a:spLocks/>
          </p:cNvSpPr>
          <p:nvPr/>
        </p:nvSpPr>
        <p:spPr bwMode="auto">
          <a:xfrm>
            <a:off x="4356100" y="915988"/>
            <a:ext cx="2303463" cy="454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¿Presuntos responsables?</a:t>
            </a:r>
            <a:endParaRPr lang="es-GT" altLang="en-US" sz="12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7656" name="1 Título">
            <a:extLst>
              <a:ext uri="{FF2B5EF4-FFF2-40B4-BE49-F238E27FC236}">
                <a16:creationId xmlns:a16="http://schemas.microsoft.com/office/drawing/2014/main" id="{435AA8C4-C847-469A-92F2-6F66D4817E7D}"/>
              </a:ext>
            </a:extLst>
          </p:cNvPr>
          <p:cNvSpPr txBox="1">
            <a:spLocks/>
          </p:cNvSpPr>
          <p:nvPr/>
        </p:nvSpPr>
        <p:spPr bwMode="auto">
          <a:xfrm>
            <a:off x="539750" y="3905250"/>
            <a:ext cx="2303463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¿Qué probabilidades existen que los Derechos de Propiedad de su empresa sean violados?</a:t>
            </a:r>
            <a:endParaRPr lang="es-GT" altLang="en-US" sz="10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27657" name="17 Gráfico">
            <a:extLst>
              <a:ext uri="{FF2B5EF4-FFF2-40B4-BE49-F238E27FC236}">
                <a16:creationId xmlns:a16="http://schemas.microsoft.com/office/drawing/2014/main" id="{4A8AEB9B-7CEE-4610-ADA5-7E8CA937AA1F}"/>
              </a:ext>
            </a:extLst>
          </p:cNvPr>
          <p:cNvGraphicFramePr>
            <a:graphicFrameLocks/>
          </p:cNvGraphicFramePr>
          <p:nvPr/>
        </p:nvGraphicFramePr>
        <p:xfrm>
          <a:off x="2649538" y="3433763"/>
          <a:ext cx="3538537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8" imgW="0" imgH="0" progId="Excel.Chart.8">
                  <p:embed/>
                </p:oleObj>
              </mc:Choice>
              <mc:Fallback>
                <p:oleObj r:id="rId8" imgW="0" imgH="0" progId="Excel.Chart.8">
                  <p:embed/>
                  <p:pic>
                    <p:nvPicPr>
                      <p:cNvPr id="27657" name="17 Gráfico">
                        <a:extLst>
                          <a:ext uri="{FF2B5EF4-FFF2-40B4-BE49-F238E27FC236}">
                            <a16:creationId xmlns:a16="http://schemas.microsoft.com/office/drawing/2014/main" id="{4A8AEB9B-7CEE-4610-ADA5-7E8CA937AA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3433763"/>
                        <a:ext cx="3538537" cy="176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97;p25">
            <a:extLst>
              <a:ext uri="{FF2B5EF4-FFF2-40B4-BE49-F238E27FC236}">
                <a16:creationId xmlns:a16="http://schemas.microsoft.com/office/drawing/2014/main" id="{73D4A2C0-C82C-47CD-BFCC-7B66F70E1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850" y="3940175"/>
            <a:ext cx="2303463" cy="4857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sz="1600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EFICIENCIA SISTEMA JUSTICIA</a:t>
            </a:r>
            <a:endParaRPr lang="es-ES" altLang="en-US" sz="1600" b="1">
              <a:solidFill>
                <a:srgbClr val="00B0F0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28675" name="Google Shape;205;p25">
            <a:extLst>
              <a:ext uri="{FF2B5EF4-FFF2-40B4-BE49-F238E27FC236}">
                <a16:creationId xmlns:a16="http://schemas.microsoft.com/office/drawing/2014/main" id="{FA3C672F-213A-4619-A7FA-145239AAB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ADCFB4D-9CAD-4B80-A72A-F6210DA619DC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14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8676" name="1 Título">
            <a:extLst>
              <a:ext uri="{FF2B5EF4-FFF2-40B4-BE49-F238E27FC236}">
                <a16:creationId xmlns:a16="http://schemas.microsoft.com/office/drawing/2014/main" id="{C0F08570-7791-40DB-A7AF-B3922443E5F4}"/>
              </a:ext>
            </a:extLst>
          </p:cNvPr>
          <p:cNvSpPr txBox="1">
            <a:spLocks/>
          </p:cNvSpPr>
          <p:nvPr/>
        </p:nvSpPr>
        <p:spPr bwMode="auto">
          <a:xfrm>
            <a:off x="2838450" y="195263"/>
            <a:ext cx="3173413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2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¿De las siguientes instituciones garantes de la propiedad, cuáles conoce y sabe su función?</a:t>
            </a:r>
            <a:endParaRPr lang="es-GT" altLang="en-US" sz="12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8677" name="1 Título">
            <a:extLst>
              <a:ext uri="{FF2B5EF4-FFF2-40B4-BE49-F238E27FC236}">
                <a16:creationId xmlns:a16="http://schemas.microsoft.com/office/drawing/2014/main" id="{4D711B21-4F6D-4E1E-BB59-28FA8350C6A0}"/>
              </a:ext>
            </a:extLst>
          </p:cNvPr>
          <p:cNvSpPr txBox="1">
            <a:spLocks/>
          </p:cNvSpPr>
          <p:nvPr/>
        </p:nvSpPr>
        <p:spPr bwMode="auto">
          <a:xfrm>
            <a:off x="6300788" y="268288"/>
            <a:ext cx="2808287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 Durante el último año, su empresa ha evidenciado retrasos en permisos, licencias o trámite?</a:t>
            </a:r>
          </a:p>
        </p:txBody>
      </p:sp>
      <p:graphicFrame>
        <p:nvGraphicFramePr>
          <p:cNvPr id="28678" name="21 Gráfico">
            <a:extLst>
              <a:ext uri="{FF2B5EF4-FFF2-40B4-BE49-F238E27FC236}">
                <a16:creationId xmlns:a16="http://schemas.microsoft.com/office/drawing/2014/main" id="{D7FBF9B0-31D4-478F-AF57-12EB9886DAA4}"/>
              </a:ext>
            </a:extLst>
          </p:cNvPr>
          <p:cNvGraphicFramePr>
            <a:graphicFrameLocks/>
          </p:cNvGraphicFramePr>
          <p:nvPr/>
        </p:nvGraphicFramePr>
        <p:xfrm>
          <a:off x="-17463" y="1968500"/>
          <a:ext cx="2478088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28678" name="21 Gráfico">
                        <a:extLst>
                          <a:ext uri="{FF2B5EF4-FFF2-40B4-BE49-F238E27FC236}">
                            <a16:creationId xmlns:a16="http://schemas.microsoft.com/office/drawing/2014/main" id="{D7FBF9B0-31D4-478F-AF57-12EB9886DAA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1968500"/>
                        <a:ext cx="2478088" cy="194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4">
            <a:extLst>
              <a:ext uri="{FF2B5EF4-FFF2-40B4-BE49-F238E27FC236}">
                <a16:creationId xmlns:a16="http://schemas.microsoft.com/office/drawing/2014/main" id="{B5C4EF3B-1E74-45CA-9F35-0A0FFBF0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42963"/>
            <a:ext cx="3671888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1 Título">
            <a:extLst>
              <a:ext uri="{FF2B5EF4-FFF2-40B4-BE49-F238E27FC236}">
                <a16:creationId xmlns:a16="http://schemas.microsoft.com/office/drawing/2014/main" id="{C6D1EE02-829F-48C1-92D1-E0288DE1826B}"/>
              </a:ext>
            </a:extLst>
          </p:cNvPr>
          <p:cNvSpPr txBox="1">
            <a:spLocks/>
          </p:cNvSpPr>
          <p:nvPr/>
        </p:nvSpPr>
        <p:spPr bwMode="auto">
          <a:xfrm>
            <a:off x="2916238" y="3363913"/>
            <a:ext cx="1757362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¿Cuántos días ha representado este atraso? </a:t>
            </a:r>
          </a:p>
        </p:txBody>
      </p:sp>
      <p:sp>
        <p:nvSpPr>
          <p:cNvPr id="20" name="Google Shape;198;p25">
            <a:extLst>
              <a:ext uri="{FF2B5EF4-FFF2-40B4-BE49-F238E27FC236}">
                <a16:creationId xmlns:a16="http://schemas.microsoft.com/office/drawing/2014/main" id="{0DB0320F-AFBF-4AEF-B6E1-875FF733E408}"/>
              </a:ext>
            </a:extLst>
          </p:cNvPr>
          <p:cNvSpPr/>
          <p:nvPr/>
        </p:nvSpPr>
        <p:spPr>
          <a:xfrm>
            <a:off x="6804025" y="1058863"/>
            <a:ext cx="1077913" cy="936625"/>
          </a:xfrm>
          <a:prstGeom prst="ellipse">
            <a:avLst/>
          </a:prstGeom>
          <a:solidFill>
            <a:srgbClr val="99CCFF">
              <a:alpha val="7310"/>
            </a:srgbClr>
          </a:solidFill>
          <a:ln w="38100" cap="flat" cmpd="sng">
            <a:solidFill>
              <a:srgbClr val="99CC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b="1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b="1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52.5%</a:t>
            </a:r>
            <a:endParaRPr b="1" kern="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00;p25">
            <a:extLst>
              <a:ext uri="{FF2B5EF4-FFF2-40B4-BE49-F238E27FC236}">
                <a16:creationId xmlns:a16="http://schemas.microsoft.com/office/drawing/2014/main" id="{82114BD5-7DBE-4762-940E-0083F1A0B554}"/>
              </a:ext>
            </a:extLst>
          </p:cNvPr>
          <p:cNvSpPr/>
          <p:nvPr/>
        </p:nvSpPr>
        <p:spPr>
          <a:xfrm>
            <a:off x="8101013" y="1203325"/>
            <a:ext cx="792162" cy="647700"/>
          </a:xfrm>
          <a:prstGeom prst="ellipse">
            <a:avLst/>
          </a:prstGeom>
          <a:solidFill>
            <a:srgbClr val="000000">
              <a:alpha val="7310"/>
            </a:srgbClr>
          </a:solidFill>
          <a:ln w="38100" cap="flat" cmpd="sng">
            <a:solidFill>
              <a:srgbClr val="99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900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900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47.5%</a:t>
            </a:r>
            <a:endParaRPr sz="900" kern="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8683" name="28 Gráfico">
            <a:extLst>
              <a:ext uri="{FF2B5EF4-FFF2-40B4-BE49-F238E27FC236}">
                <a16:creationId xmlns:a16="http://schemas.microsoft.com/office/drawing/2014/main" id="{EEE916C4-0219-4586-8CD3-4F6BBC0818A1}"/>
              </a:ext>
            </a:extLst>
          </p:cNvPr>
          <p:cNvGraphicFramePr>
            <a:graphicFrameLocks/>
          </p:cNvGraphicFramePr>
          <p:nvPr/>
        </p:nvGraphicFramePr>
        <p:xfrm>
          <a:off x="4449763" y="2808288"/>
          <a:ext cx="4421187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7" imgW="0" imgH="0" progId="Excel.Chart.8">
                  <p:embed/>
                </p:oleObj>
              </mc:Choice>
              <mc:Fallback>
                <p:oleObj r:id="rId7" imgW="0" imgH="0" progId="Excel.Chart.8">
                  <p:embed/>
                  <p:pic>
                    <p:nvPicPr>
                      <p:cNvPr id="28683" name="28 Gráfico">
                        <a:extLst>
                          <a:ext uri="{FF2B5EF4-FFF2-40B4-BE49-F238E27FC236}">
                            <a16:creationId xmlns:a16="http://schemas.microsoft.com/office/drawing/2014/main" id="{EEE916C4-0219-4586-8CD3-4F6BBC0818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2808288"/>
                        <a:ext cx="4421187" cy="219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62;p22">
            <a:extLst>
              <a:ext uri="{FF2B5EF4-FFF2-40B4-BE49-F238E27FC236}">
                <a16:creationId xmlns:a16="http://schemas.microsoft.com/office/drawing/2014/main" id="{649D934D-47D3-4FFE-9492-8FC1A434AF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388" y="123825"/>
            <a:ext cx="6840537" cy="4095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s-MX" altLang="en-US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GARANTÍA Y PROTECCIÓN DE LOS DERECHOS DE PROPIEDAD</a:t>
            </a:r>
            <a:endParaRPr lang="es-ES" altLang="en-US" b="1">
              <a:solidFill>
                <a:srgbClr val="00B0F0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29698" name="Google Shape;173;p22">
            <a:extLst>
              <a:ext uri="{FF2B5EF4-FFF2-40B4-BE49-F238E27FC236}">
                <a16:creationId xmlns:a16="http://schemas.microsoft.com/office/drawing/2014/main" id="{A0FFA5FA-BBED-4FD3-85CB-7F6B0C14D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1C3B592-98D6-469D-B214-EA856C603847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15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D9B9705A-70E5-4803-B52D-10FAAC5B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8863"/>
            <a:ext cx="518477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1 Título">
            <a:extLst>
              <a:ext uri="{FF2B5EF4-FFF2-40B4-BE49-F238E27FC236}">
                <a16:creationId xmlns:a16="http://schemas.microsoft.com/office/drawing/2014/main" id="{FD68B5E2-0C8B-4E0E-A773-7F964D4AA38B}"/>
              </a:ext>
            </a:extLst>
          </p:cNvPr>
          <p:cNvSpPr txBox="1">
            <a:spLocks/>
          </p:cNvSpPr>
          <p:nvPr/>
        </p:nvSpPr>
        <p:spPr bwMode="auto">
          <a:xfrm>
            <a:off x="971550" y="627063"/>
            <a:ext cx="3455988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Califique su confianza en las siguientes instituciones garantes de la propiedad </a:t>
            </a:r>
          </a:p>
        </p:txBody>
      </p:sp>
      <p:sp>
        <p:nvSpPr>
          <p:cNvPr id="29701" name="1 Título">
            <a:extLst>
              <a:ext uri="{FF2B5EF4-FFF2-40B4-BE49-F238E27FC236}">
                <a16:creationId xmlns:a16="http://schemas.microsoft.com/office/drawing/2014/main" id="{8C572E4F-08B7-484E-AE28-62E18E5A31DB}"/>
              </a:ext>
            </a:extLst>
          </p:cNvPr>
          <p:cNvSpPr txBox="1">
            <a:spLocks/>
          </p:cNvSpPr>
          <p:nvPr/>
        </p:nvSpPr>
        <p:spPr bwMode="auto">
          <a:xfrm>
            <a:off x="468313" y="2859088"/>
            <a:ext cx="2951162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¿Considera que la protección y garantía de los derechos de propiedad i</a:t>
            </a:r>
            <a:r>
              <a:rPr lang="es-ES_tradnl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ncentiva</a:t>
            </a:r>
          </a:p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más inversión en el país?</a:t>
            </a:r>
          </a:p>
        </p:txBody>
      </p:sp>
      <p:sp>
        <p:nvSpPr>
          <p:cNvPr id="29702" name="1 Título">
            <a:extLst>
              <a:ext uri="{FF2B5EF4-FFF2-40B4-BE49-F238E27FC236}">
                <a16:creationId xmlns:a16="http://schemas.microsoft.com/office/drawing/2014/main" id="{05BC9EA0-8DB0-47DF-99E8-26F3B94CCD81}"/>
              </a:ext>
            </a:extLst>
          </p:cNvPr>
          <p:cNvSpPr txBox="1">
            <a:spLocks/>
          </p:cNvSpPr>
          <p:nvPr/>
        </p:nvSpPr>
        <p:spPr bwMode="auto">
          <a:xfrm>
            <a:off x="4067175" y="2857500"/>
            <a:ext cx="3097213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0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¿Usted o su empresa han dejado de invertir en el país por la falta de protección de los derechos de propiedad?</a:t>
            </a:r>
          </a:p>
        </p:txBody>
      </p:sp>
      <p:sp>
        <p:nvSpPr>
          <p:cNvPr id="21" name="Google Shape;198;p25">
            <a:extLst>
              <a:ext uri="{FF2B5EF4-FFF2-40B4-BE49-F238E27FC236}">
                <a16:creationId xmlns:a16="http://schemas.microsoft.com/office/drawing/2014/main" id="{A065F09E-637C-4CF8-8500-1DAFE38996C5}"/>
              </a:ext>
            </a:extLst>
          </p:cNvPr>
          <p:cNvSpPr/>
          <p:nvPr/>
        </p:nvSpPr>
        <p:spPr>
          <a:xfrm>
            <a:off x="755650" y="3579813"/>
            <a:ext cx="1076325" cy="936625"/>
          </a:xfrm>
          <a:prstGeom prst="ellipse">
            <a:avLst/>
          </a:prstGeom>
          <a:solidFill>
            <a:srgbClr val="99CCFF">
              <a:alpha val="7310"/>
            </a:srgbClr>
          </a:solidFill>
          <a:ln w="38100" cap="flat" cmpd="sng">
            <a:solidFill>
              <a:srgbClr val="99CC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b="1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b="1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96.6%</a:t>
            </a:r>
            <a:endParaRPr b="1" kern="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00;p25">
            <a:extLst>
              <a:ext uri="{FF2B5EF4-FFF2-40B4-BE49-F238E27FC236}">
                <a16:creationId xmlns:a16="http://schemas.microsoft.com/office/drawing/2014/main" id="{A6CEA573-5C9A-4338-AD09-7BAFE78C963C}"/>
              </a:ext>
            </a:extLst>
          </p:cNvPr>
          <p:cNvSpPr/>
          <p:nvPr/>
        </p:nvSpPr>
        <p:spPr>
          <a:xfrm>
            <a:off x="2124075" y="3724275"/>
            <a:ext cx="792163" cy="647700"/>
          </a:xfrm>
          <a:prstGeom prst="ellipse">
            <a:avLst/>
          </a:prstGeom>
          <a:solidFill>
            <a:srgbClr val="000000">
              <a:alpha val="7310"/>
            </a:srgbClr>
          </a:solidFill>
          <a:ln w="38100" cap="flat" cmpd="sng">
            <a:solidFill>
              <a:srgbClr val="99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900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900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3.4%</a:t>
            </a:r>
            <a:endParaRPr sz="900" kern="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198;p25">
            <a:extLst>
              <a:ext uri="{FF2B5EF4-FFF2-40B4-BE49-F238E27FC236}">
                <a16:creationId xmlns:a16="http://schemas.microsoft.com/office/drawing/2014/main" id="{870CF806-0166-485C-BCCC-F660D7C6B18D}"/>
              </a:ext>
            </a:extLst>
          </p:cNvPr>
          <p:cNvSpPr/>
          <p:nvPr/>
        </p:nvSpPr>
        <p:spPr>
          <a:xfrm>
            <a:off x="4572000" y="3651250"/>
            <a:ext cx="1076325" cy="936625"/>
          </a:xfrm>
          <a:prstGeom prst="ellipse">
            <a:avLst/>
          </a:prstGeom>
          <a:solidFill>
            <a:srgbClr val="99CCFF">
              <a:alpha val="7310"/>
            </a:srgbClr>
          </a:solidFill>
          <a:ln w="38100" cap="flat" cmpd="sng">
            <a:solidFill>
              <a:srgbClr val="99CC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b="1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b="1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52.6%</a:t>
            </a:r>
            <a:endParaRPr b="1" kern="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00;p25">
            <a:extLst>
              <a:ext uri="{FF2B5EF4-FFF2-40B4-BE49-F238E27FC236}">
                <a16:creationId xmlns:a16="http://schemas.microsoft.com/office/drawing/2014/main" id="{780BA0CE-1E21-4E2F-907B-357389378AA0}"/>
              </a:ext>
            </a:extLst>
          </p:cNvPr>
          <p:cNvSpPr/>
          <p:nvPr/>
        </p:nvSpPr>
        <p:spPr>
          <a:xfrm>
            <a:off x="5867400" y="3724275"/>
            <a:ext cx="1008063" cy="792163"/>
          </a:xfrm>
          <a:prstGeom prst="ellipse">
            <a:avLst/>
          </a:prstGeom>
          <a:solidFill>
            <a:srgbClr val="000000">
              <a:alpha val="7310"/>
            </a:srgbClr>
          </a:solidFill>
          <a:ln w="38100" cap="flat" cmpd="sng">
            <a:solidFill>
              <a:srgbClr val="99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900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900" kern="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47.4%</a:t>
            </a:r>
            <a:endParaRPr sz="900" kern="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07" name="5 Rectángulo">
            <a:extLst>
              <a:ext uri="{FF2B5EF4-FFF2-40B4-BE49-F238E27FC236}">
                <a16:creationId xmlns:a16="http://schemas.microsoft.com/office/drawing/2014/main" id="{3B2DD1F6-9CC5-4A35-92B6-84F4A5E7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897438"/>
            <a:ext cx="2774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276;p30">
            <a:extLst>
              <a:ext uri="{FF2B5EF4-FFF2-40B4-BE49-F238E27FC236}">
                <a16:creationId xmlns:a16="http://schemas.microsoft.com/office/drawing/2014/main" id="{49B72A98-AFB1-4716-BB8A-1F20172C72ED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09600" y="723900"/>
            <a:ext cx="7772400" cy="895350"/>
          </a:xfrm>
        </p:spPr>
        <p:txBody>
          <a:bodyPr/>
          <a:lstStyle/>
          <a:p>
            <a:pPr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s-ES_tradnl" altLang="en-US" sz="7200" b="1">
                <a:solidFill>
                  <a:srgbClr val="00BCD4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96</a:t>
            </a:r>
            <a:r>
              <a:rPr lang="en-US" altLang="en-US" sz="7200" b="1">
                <a:solidFill>
                  <a:srgbClr val="00BCD4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%</a:t>
            </a:r>
            <a:endParaRPr lang="es-ES" altLang="en-US" sz="7200" b="1">
              <a:solidFill>
                <a:srgbClr val="00BCD4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30722" name="Google Shape;277;p30">
            <a:extLst>
              <a:ext uri="{FF2B5EF4-FFF2-40B4-BE49-F238E27FC236}">
                <a16:creationId xmlns:a16="http://schemas.microsoft.com/office/drawing/2014/main" id="{2E00A313-B4E2-40E3-877E-F2B644703C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188" y="1347788"/>
            <a:ext cx="6627812" cy="46355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999999"/>
              </a:buClr>
              <a:buSzPts val="1600"/>
              <a:buFont typeface="Karla" pitchFamily="2" charset="0"/>
              <a:buNone/>
            </a:pPr>
            <a:r>
              <a:rPr lang="en-US" altLang="en-US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Empresarios coincidi</a:t>
            </a:r>
            <a:r>
              <a:rPr lang="es-ES_tradnl" altLang="en-US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ó</a:t>
            </a:r>
            <a:r>
              <a:rPr lang="en-US" altLang="en-US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en</a:t>
            </a:r>
            <a:r>
              <a:rPr lang="es-ES_tradnl" altLang="en-US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que la protección y garantía de los derechos de propiedad incentiva más negocios e inversión en el país.  </a:t>
            </a:r>
            <a:endParaRPr lang="en-US" altLang="en-US">
              <a:solidFill>
                <a:srgbClr val="999999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sp>
        <p:nvSpPr>
          <p:cNvPr id="30723" name="Google Shape;278;p30">
            <a:extLst>
              <a:ext uri="{FF2B5EF4-FFF2-40B4-BE49-F238E27FC236}">
                <a16:creationId xmlns:a16="http://schemas.microsoft.com/office/drawing/2014/main" id="{F3D166A2-D928-4A2F-B8DB-DFA39E5ED950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09600" y="3657600"/>
            <a:ext cx="7772400" cy="895350"/>
          </a:xfrm>
        </p:spPr>
        <p:txBody>
          <a:bodyPr/>
          <a:lstStyle/>
          <a:p>
            <a:pPr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s-MX" altLang="en-US" sz="7200" b="1">
                <a:solidFill>
                  <a:srgbClr val="00BCD4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53%</a:t>
            </a:r>
            <a:endParaRPr lang="es-ES" altLang="en-US" sz="7200" b="1">
              <a:solidFill>
                <a:srgbClr val="00BCD4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30724" name="Google Shape;279;p30">
            <a:extLst>
              <a:ext uri="{FF2B5EF4-FFF2-40B4-BE49-F238E27FC236}">
                <a16:creationId xmlns:a16="http://schemas.microsoft.com/office/drawing/2014/main" id="{535E964A-0C9A-4150-8B26-57A5B11765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9750" y="4300538"/>
            <a:ext cx="7772400" cy="46196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999999"/>
              </a:buClr>
              <a:buSzPts val="1600"/>
              <a:buFont typeface="Karla" pitchFamily="2" charset="0"/>
              <a:buNone/>
            </a:pP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Directivos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gremiales</a:t>
            </a:r>
            <a:r>
              <a:rPr lang="es-ES_tradnl" altLang="en-US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refirió que han dejado de invertir derivado de la falta de respuesta de garantía y protección a los derechos de propiedad. </a:t>
            </a:r>
            <a:endParaRPr lang="es-ES" altLang="en-US" dirty="0">
              <a:solidFill>
                <a:srgbClr val="999999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sp>
        <p:nvSpPr>
          <p:cNvPr id="30725" name="Google Shape;280;p30">
            <a:extLst>
              <a:ext uri="{FF2B5EF4-FFF2-40B4-BE49-F238E27FC236}">
                <a16:creationId xmlns:a16="http://schemas.microsoft.com/office/drawing/2014/main" id="{27BB6260-0DAA-48AC-B6A2-22F31D5B4BDE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09600" y="2190750"/>
            <a:ext cx="7772400" cy="895350"/>
          </a:xfrm>
        </p:spPr>
        <p:txBody>
          <a:bodyPr/>
          <a:lstStyle/>
          <a:p>
            <a:pPr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s-ES_tradnl" altLang="en-US" sz="7200" b="1">
                <a:solidFill>
                  <a:srgbClr val="00BCD4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87</a:t>
            </a:r>
            <a:r>
              <a:rPr lang="en-US" altLang="en-US" sz="7200" b="1">
                <a:solidFill>
                  <a:srgbClr val="00BCD4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%</a:t>
            </a:r>
            <a:endParaRPr lang="es-ES" altLang="en-US" sz="7200" b="1">
              <a:solidFill>
                <a:srgbClr val="00BCD4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30726" name="Google Shape;281;p30">
            <a:extLst>
              <a:ext uri="{FF2B5EF4-FFF2-40B4-BE49-F238E27FC236}">
                <a16:creationId xmlns:a16="http://schemas.microsoft.com/office/drawing/2014/main" id="{2BC8DD85-7DB2-4011-95E8-E8A3EA09EA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9750" y="2716213"/>
            <a:ext cx="7058025" cy="64135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999999"/>
              </a:buClr>
              <a:buSzPts val="1600"/>
              <a:buFont typeface="Karla" pitchFamily="2" charset="0"/>
              <a:buNone/>
            </a:pPr>
            <a:r>
              <a:rPr lang="en-US" altLang="en-US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Directivos consultados señaló que la</a:t>
            </a:r>
            <a:r>
              <a:rPr lang="es-ES_tradnl" altLang="en-US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s autoridades no resuelven satisfactoriamente los delitos en contra de la propiedad privada.</a:t>
            </a:r>
            <a:endParaRPr lang="es-ES" altLang="en-US">
              <a:solidFill>
                <a:srgbClr val="999999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sp>
        <p:nvSpPr>
          <p:cNvPr id="30727" name="Google Shape;282;p30">
            <a:extLst>
              <a:ext uri="{FF2B5EF4-FFF2-40B4-BE49-F238E27FC236}">
                <a16:creationId xmlns:a16="http://schemas.microsoft.com/office/drawing/2014/main" id="{A051BAF5-9504-442C-9171-6621647D7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990D3351-A1EF-4781-8921-D3F86D392B11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16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30728" name="5 Rectángulo">
            <a:extLst>
              <a:ext uri="{FF2B5EF4-FFF2-40B4-BE49-F238E27FC236}">
                <a16:creationId xmlns:a16="http://schemas.microsoft.com/office/drawing/2014/main" id="{5850A16C-33BD-4E79-96DB-5ADE6B2A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897438"/>
            <a:ext cx="2774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89;p15">
            <a:extLst>
              <a:ext uri="{FF2B5EF4-FFF2-40B4-BE49-F238E27FC236}">
                <a16:creationId xmlns:a16="http://schemas.microsoft.com/office/drawing/2014/main" id="{09540D19-003A-419D-A08B-5FF65298BC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375" y="665163"/>
            <a:ext cx="4800600" cy="4095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sz="2400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OBJETIVOS Y ALCANCES</a:t>
            </a:r>
            <a:endParaRPr lang="es-ES" altLang="en-US" sz="2400" b="1">
              <a:solidFill>
                <a:srgbClr val="00B0F0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12290" name="Google Shape;93;p15">
            <a:extLst>
              <a:ext uri="{FF2B5EF4-FFF2-40B4-BE49-F238E27FC236}">
                <a16:creationId xmlns:a16="http://schemas.microsoft.com/office/drawing/2014/main" id="{46AA24DA-F083-45F7-8FE1-74D6CB29C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88AAC4D4-77EC-46AA-8BEC-F754909EC40F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2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12291" name="Google Shape;76;p14">
            <a:extLst>
              <a:ext uri="{FF2B5EF4-FFF2-40B4-BE49-F238E27FC236}">
                <a16:creationId xmlns:a16="http://schemas.microsoft.com/office/drawing/2014/main" id="{A914C4D0-502A-4EB4-B0E6-84CC0F4DD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0875" y="1409700"/>
            <a:ext cx="2865438" cy="1377950"/>
          </a:xfrm>
        </p:spPr>
        <p:txBody>
          <a:bodyPr lIns="0" tIns="0" rIns="0" bIns="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Arial" panose="020B0604020202020204" pitchFamily="34" charset="0"/>
              <a:buNone/>
            </a:pPr>
            <a:r>
              <a:rPr lang="en-US" altLang="en-US" sz="1200" b="1" dirty="0">
                <a:solidFill>
                  <a:srgbClr val="00B0F0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CONOCER LA PERCEPCIÓN</a:t>
            </a:r>
            <a:endParaRPr lang="es-ES" altLang="en-US" sz="1200" dirty="0">
              <a:solidFill>
                <a:srgbClr val="00B0F0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  <a:p>
            <a:pPr marL="0" indent="0" algn="just" eaLnBrk="1" hangingPunct="1">
              <a:spcBef>
                <a:spcPts val="80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Karla" pitchFamily="2" charset="0"/>
              <a:buNone/>
            </a:pP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De los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directores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que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integran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las juntas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directivas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de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ocho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cámaras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agremiadas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a CACIF,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sobre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los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resultados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al Segundo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Trimestre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2021 y las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perspectivas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al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Tercer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Trimestre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del </a:t>
            </a:r>
            <a:r>
              <a:rPr lang="en-US" altLang="en-US" sz="1200" dirty="0" err="1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año</a:t>
            </a:r>
            <a:r>
              <a:rPr lang="en-US" altLang="en-US" sz="1200" dirty="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.</a:t>
            </a:r>
            <a:endParaRPr lang="es-ES" altLang="en-US" sz="1600" dirty="0">
              <a:solidFill>
                <a:srgbClr val="999999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sp>
        <p:nvSpPr>
          <p:cNvPr id="12292" name="Google Shape;76;p14">
            <a:extLst>
              <a:ext uri="{FF2B5EF4-FFF2-40B4-BE49-F238E27FC236}">
                <a16:creationId xmlns:a16="http://schemas.microsoft.com/office/drawing/2014/main" id="{45E39154-D70E-49D7-AD2C-D192B55DF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1188" y="3076575"/>
            <a:ext cx="2952750" cy="1377950"/>
          </a:xfrm>
        </p:spPr>
        <p:txBody>
          <a:bodyPr lIns="0" tIns="0" rIns="0" bIns="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00B0F0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ANALIZAR EL COMPORTAMIENTO </a:t>
            </a:r>
            <a:endParaRPr lang="es-ES" altLang="en-US" sz="1200">
              <a:solidFill>
                <a:srgbClr val="00B0F0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  <a:p>
            <a:pPr marL="0" indent="0" algn="just" eaLnBrk="1" hangingPunct="1">
              <a:spcBef>
                <a:spcPts val="80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Karla" pitchFamily="2" charset="0"/>
              <a:buNone/>
            </a:pPr>
            <a:r>
              <a:rPr lang="en-US" altLang="en-US" sz="120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De </a:t>
            </a:r>
            <a:r>
              <a:rPr lang="es-GT" altLang="en-US" sz="120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las siguientes variables para cada trimestre en las empresas representadas: </a:t>
            </a:r>
          </a:p>
          <a:p>
            <a:pPr marL="0" indent="0" algn="just" eaLnBrk="1" hangingPunct="1">
              <a:spcBef>
                <a:spcPts val="80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Karla" pitchFamily="2" charset="0"/>
              <a:buNone/>
            </a:pPr>
            <a:r>
              <a:rPr lang="es-MX" altLang="en-US" sz="120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Actividad económica, ventas, empleo, inversión y la rentabilidad </a:t>
            </a:r>
          </a:p>
          <a:p>
            <a:pPr marL="0" indent="0" algn="just" eaLnBrk="1" hangingPunct="1">
              <a:spcBef>
                <a:spcPts val="80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Karla" pitchFamily="2" charset="0"/>
              <a:buNone/>
            </a:pPr>
            <a:endParaRPr lang="es-ES" altLang="en-US" sz="1600">
              <a:solidFill>
                <a:srgbClr val="999999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sp>
        <p:nvSpPr>
          <p:cNvPr id="12293" name="Google Shape;76;p14">
            <a:extLst>
              <a:ext uri="{FF2B5EF4-FFF2-40B4-BE49-F238E27FC236}">
                <a16:creationId xmlns:a16="http://schemas.microsoft.com/office/drawing/2014/main" id="{13819CAF-4D4A-4FF8-BAD2-88993DE42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40200" y="1419225"/>
            <a:ext cx="2952750" cy="1377950"/>
          </a:xfrm>
        </p:spPr>
        <p:txBody>
          <a:bodyPr lIns="0" tIns="0" rIns="0" bIns="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00B0F0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SONDEAR LA OPINIÓN</a:t>
            </a:r>
            <a:endParaRPr lang="es-ES" altLang="en-US" sz="1200">
              <a:solidFill>
                <a:srgbClr val="00B0F0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  <a:p>
            <a:pPr marL="0" indent="0" algn="just" eaLnBrk="1" hangingPunct="1">
              <a:spcBef>
                <a:spcPts val="80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Karla" pitchFamily="2" charset="0"/>
              <a:buNone/>
            </a:pPr>
            <a:r>
              <a:rPr lang="en-US" altLang="en-US" sz="120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De los líderes gremiales sobre los derechos de propiedad en Guatemala y las principales</a:t>
            </a:r>
            <a:r>
              <a:rPr lang="es-ES_tradnl" altLang="en-US" sz="120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causas de la falta de garantía y protección de sus derechos frente a los bienes y la propiedad intelectual.</a:t>
            </a:r>
          </a:p>
        </p:txBody>
      </p:sp>
      <p:sp>
        <p:nvSpPr>
          <p:cNvPr id="12294" name="Google Shape;76;p14">
            <a:extLst>
              <a:ext uri="{FF2B5EF4-FFF2-40B4-BE49-F238E27FC236}">
                <a16:creationId xmlns:a16="http://schemas.microsoft.com/office/drawing/2014/main" id="{FFADB409-A9F6-4C6D-AEA9-2FE2D2F09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40200" y="3003550"/>
            <a:ext cx="2863850" cy="1377950"/>
          </a:xfrm>
        </p:spPr>
        <p:txBody>
          <a:bodyPr lIns="0" tIns="0" rIns="0" bIns="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00B0F0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CONOCER </a:t>
            </a:r>
            <a:r>
              <a:rPr lang="es-ES_tradnl" altLang="en-US" sz="1200" b="1">
                <a:solidFill>
                  <a:srgbClr val="00B0F0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EL IMPACTO</a:t>
            </a:r>
            <a:endParaRPr lang="es-ES" altLang="en-US" sz="1200">
              <a:solidFill>
                <a:srgbClr val="00B0F0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  <a:p>
            <a:pPr marL="0" indent="0" algn="just" eaLnBrk="1" hangingPunct="1">
              <a:spcBef>
                <a:spcPts val="800"/>
              </a:spcBef>
              <a:spcAft>
                <a:spcPct val="0"/>
              </a:spcAft>
              <a:buClr>
                <a:srgbClr val="999999"/>
              </a:buClr>
              <a:buSzPts val="1100"/>
              <a:buFont typeface="Karla" pitchFamily="2" charset="0"/>
              <a:buNone/>
            </a:pPr>
            <a:r>
              <a:rPr lang="es-ES_tradnl" altLang="en-US" sz="1200">
                <a:solidFill>
                  <a:srgbClr val="999999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En las empresas por la falta de respuesta de las autoridades ante los delitos contra la propiedad privada en el país. Además de las implicaciones para el clima de negocios y la certidumbre para las inversiones.</a:t>
            </a:r>
            <a:endParaRPr lang="es-ES" altLang="en-US" sz="1600">
              <a:solidFill>
                <a:srgbClr val="999999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111;p17">
            <a:extLst>
              <a:ext uri="{FF2B5EF4-FFF2-40B4-BE49-F238E27FC236}">
                <a16:creationId xmlns:a16="http://schemas.microsoft.com/office/drawing/2014/main" id="{1FEFA7B0-CD7E-4DBD-97E2-00B6E2DC412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7700" y="1582738"/>
            <a:ext cx="3522663" cy="2990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b="1" dirty="0" err="1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Ficha</a:t>
            </a:r>
            <a:r>
              <a:rPr lang="en-US" altLang="en-US" b="1" dirty="0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 </a:t>
            </a:r>
            <a:r>
              <a:rPr lang="en-US" altLang="en-US" b="1" dirty="0" err="1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técnica</a:t>
            </a:r>
            <a:endParaRPr lang="es-ES" altLang="en-US" b="1" dirty="0">
              <a:solidFill>
                <a:srgbClr val="B7B7B7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13314" name="Google Shape;112;p17">
            <a:extLst>
              <a:ext uri="{FF2B5EF4-FFF2-40B4-BE49-F238E27FC236}">
                <a16:creationId xmlns:a16="http://schemas.microsoft.com/office/drawing/2014/main" id="{75DA50FD-A730-44C5-BC79-886E304E5F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24650" y="3494088"/>
            <a:ext cx="1906588" cy="10318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Karla" pitchFamily="2" charset="0"/>
              <a:buNone/>
            </a:pPr>
            <a:r>
              <a:rPr lang="es-ES_tradnl" altLang="en-US">
                <a:solidFill>
                  <a:srgbClr val="FFFFFF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94 empresas de 8 sectores productivos</a:t>
            </a:r>
            <a:r>
              <a:rPr lang="en-US" altLang="en-US">
                <a:solidFill>
                  <a:srgbClr val="FFFFFF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 </a:t>
            </a:r>
            <a:endParaRPr lang="es-ES" altLang="en-US">
              <a:solidFill>
                <a:srgbClr val="FFFFFF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pic>
        <p:nvPicPr>
          <p:cNvPr id="13315" name="Picture 2" descr="C:\Users\Usuario\Desktop\Escritorio\cACIF PEQUE.jpeg">
            <a:extLst>
              <a:ext uri="{FF2B5EF4-FFF2-40B4-BE49-F238E27FC236}">
                <a16:creationId xmlns:a16="http://schemas.microsoft.com/office/drawing/2014/main" id="{A5820AA2-E8EB-49D5-B03C-78974F4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0"/>
            <a:ext cx="238601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9;p16">
            <a:extLst>
              <a:ext uri="{FF2B5EF4-FFF2-40B4-BE49-F238E27FC236}">
                <a16:creationId xmlns:a16="http://schemas.microsoft.com/office/drawing/2014/main" id="{3CFB7D43-291D-4762-95FD-7C71A70AE7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1913" y="4227513"/>
            <a:ext cx="5761037" cy="585787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Clr>
                <a:srgbClr val="999999"/>
              </a:buClr>
              <a:buSzPts val="1600"/>
              <a:buFont typeface="Karla" pitchFamily="2" charset="0"/>
              <a:buNone/>
            </a:pPr>
            <a:r>
              <a:rPr lang="en-US" altLang="en-US" sz="3200" b="1">
                <a:solidFill>
                  <a:srgbClr val="00B0F0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Cámaras representadas</a:t>
            </a:r>
            <a:endParaRPr lang="es-ES" altLang="en-US" sz="3200" b="1">
              <a:solidFill>
                <a:srgbClr val="00B0F0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sp>
        <p:nvSpPr>
          <p:cNvPr id="14338" name="Google Shape;106;p16">
            <a:extLst>
              <a:ext uri="{FF2B5EF4-FFF2-40B4-BE49-F238E27FC236}">
                <a16:creationId xmlns:a16="http://schemas.microsoft.com/office/drawing/2014/main" id="{4DCF7B2B-5CCD-4D56-9742-065D295C5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DA1858D-3225-4842-B3F8-E0DE5EFC1E58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4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14339" name="2 Gráfico">
            <a:extLst>
              <a:ext uri="{FF2B5EF4-FFF2-40B4-BE49-F238E27FC236}">
                <a16:creationId xmlns:a16="http://schemas.microsoft.com/office/drawing/2014/main" id="{14200486-18E2-4E2E-86D5-19DFE19246C7}"/>
              </a:ext>
            </a:extLst>
          </p:cNvPr>
          <p:cNvGraphicFramePr>
            <a:graphicFrameLocks/>
          </p:cNvGraphicFramePr>
          <p:nvPr/>
        </p:nvGraphicFramePr>
        <p:xfrm>
          <a:off x="560388" y="288925"/>
          <a:ext cx="6007100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14339" name="2 Gráfico">
                        <a:extLst>
                          <a:ext uri="{FF2B5EF4-FFF2-40B4-BE49-F238E27FC236}">
                            <a16:creationId xmlns:a16="http://schemas.microsoft.com/office/drawing/2014/main" id="{14200486-18E2-4E2E-86D5-19DFE19246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88925"/>
                        <a:ext cx="6007100" cy="377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1 Rectángulo">
            <a:extLst>
              <a:ext uri="{FF2B5EF4-FFF2-40B4-BE49-F238E27FC236}">
                <a16:creationId xmlns:a16="http://schemas.microsoft.com/office/drawing/2014/main" id="{F5D0E27A-DDF2-44F4-A4FD-08EF604E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651250"/>
            <a:ext cx="2774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118;p18">
            <a:extLst>
              <a:ext uri="{FF2B5EF4-FFF2-40B4-BE49-F238E27FC236}">
                <a16:creationId xmlns:a16="http://schemas.microsoft.com/office/drawing/2014/main" id="{89D1DCB1-F102-4047-BF4F-E9E89E49F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9BA08066-D723-429A-BA40-24A0EEC5D637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5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15362" name="1 Marcador de texto">
            <a:extLst>
              <a:ext uri="{FF2B5EF4-FFF2-40B4-BE49-F238E27FC236}">
                <a16:creationId xmlns:a16="http://schemas.microsoft.com/office/drawing/2014/main" id="{6034C6DF-C408-452F-A0C1-4BF8D79E23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7088" y="268288"/>
            <a:ext cx="5613400" cy="655637"/>
          </a:xfrm>
        </p:spPr>
        <p:txBody>
          <a:bodyPr/>
          <a:lstStyle/>
          <a:p>
            <a:pPr marL="76200" indent="0" eaLnBrk="1" hangingPunct="1">
              <a:spcAft>
                <a:spcPct val="0"/>
              </a:spcAft>
              <a:buClr>
                <a:srgbClr val="999999"/>
              </a:buClr>
              <a:buFont typeface="Montserrat" panose="00000500000000000000" pitchFamily="2" charset="0"/>
              <a:buNone/>
            </a:pPr>
            <a:r>
              <a:rPr lang="es-MX" altLang="en-US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Participación por departamento</a:t>
            </a:r>
            <a:endParaRPr lang="es-GT" altLang="en-US" b="1">
              <a:solidFill>
                <a:srgbClr val="00B0F0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graphicFrame>
        <p:nvGraphicFramePr>
          <p:cNvPr id="15363" name="4 Gráfico">
            <a:extLst>
              <a:ext uri="{FF2B5EF4-FFF2-40B4-BE49-F238E27FC236}">
                <a16:creationId xmlns:a16="http://schemas.microsoft.com/office/drawing/2014/main" id="{F2A0945D-6595-44B3-BA14-51A78753D6A5}"/>
              </a:ext>
            </a:extLst>
          </p:cNvPr>
          <p:cNvGraphicFramePr>
            <a:graphicFrameLocks/>
          </p:cNvGraphicFramePr>
          <p:nvPr/>
        </p:nvGraphicFramePr>
        <p:xfrm>
          <a:off x="57150" y="936625"/>
          <a:ext cx="7229475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15363" name="4 Gráfico">
                        <a:extLst>
                          <a:ext uri="{FF2B5EF4-FFF2-40B4-BE49-F238E27FC236}">
                            <a16:creationId xmlns:a16="http://schemas.microsoft.com/office/drawing/2014/main" id="{F2A0945D-6595-44B3-BA14-51A78753D6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936625"/>
                        <a:ext cx="7229475" cy="384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5 Rectángulo">
            <a:extLst>
              <a:ext uri="{FF2B5EF4-FFF2-40B4-BE49-F238E27FC236}">
                <a16:creationId xmlns:a16="http://schemas.microsoft.com/office/drawing/2014/main" id="{E41B1EF1-967E-47B5-9B62-DFAFF9A7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371975"/>
            <a:ext cx="2774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23;p19">
            <a:extLst>
              <a:ext uri="{FF2B5EF4-FFF2-40B4-BE49-F238E27FC236}">
                <a16:creationId xmlns:a16="http://schemas.microsoft.com/office/drawing/2014/main" id="{88E44B0E-FA4E-45AD-BB32-81524CE8A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00" y="727075"/>
            <a:ext cx="6421438" cy="4857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sz="2400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Sectores representados en la muestra </a:t>
            </a:r>
            <a:endParaRPr lang="es-ES" altLang="en-US" sz="2400" b="1">
              <a:solidFill>
                <a:srgbClr val="00B0F0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grpSp>
        <p:nvGrpSpPr>
          <p:cNvPr id="16386" name="Google Shape;125;p19">
            <a:extLst>
              <a:ext uri="{FF2B5EF4-FFF2-40B4-BE49-F238E27FC236}">
                <a16:creationId xmlns:a16="http://schemas.microsoft.com/office/drawing/2014/main" id="{C556AF2C-0C0F-45E7-98DD-2E6B4B40F81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715963"/>
            <a:ext cx="457200" cy="457200"/>
            <a:chOff x="1923675" y="1633650"/>
            <a:chExt cx="436000" cy="435975"/>
          </a:xfrm>
        </p:grpSpPr>
        <p:sp>
          <p:nvSpPr>
            <p:cNvPr id="16392" name="Google Shape;126;p19">
              <a:extLst>
                <a:ext uri="{FF2B5EF4-FFF2-40B4-BE49-F238E27FC236}">
                  <a16:creationId xmlns:a16="http://schemas.microsoft.com/office/drawing/2014/main" id="{8272F27C-70DB-4EC4-919F-3272BCBFA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>
                <a:gd name="T0" fmla="*/ 5846 w 6017"/>
                <a:gd name="T1" fmla="*/ 3605 h 6017"/>
                <a:gd name="T2" fmla="*/ 2412 w 6017"/>
                <a:gd name="T3" fmla="*/ 171 h 6017"/>
                <a:gd name="T4" fmla="*/ 2412 w 6017"/>
                <a:gd name="T5" fmla="*/ 171 h 6017"/>
                <a:gd name="T6" fmla="*/ 2314 w 6017"/>
                <a:gd name="T7" fmla="*/ 98 h 6017"/>
                <a:gd name="T8" fmla="*/ 2217 w 6017"/>
                <a:gd name="T9" fmla="*/ 49 h 6017"/>
                <a:gd name="T10" fmla="*/ 2095 w 6017"/>
                <a:gd name="T11" fmla="*/ 25 h 6017"/>
                <a:gd name="T12" fmla="*/ 1997 w 6017"/>
                <a:gd name="T13" fmla="*/ 1 h 6017"/>
                <a:gd name="T14" fmla="*/ 1876 w 6017"/>
                <a:gd name="T15" fmla="*/ 25 h 6017"/>
                <a:gd name="T16" fmla="*/ 1778 w 6017"/>
                <a:gd name="T17" fmla="*/ 49 h 6017"/>
                <a:gd name="T18" fmla="*/ 1681 w 6017"/>
                <a:gd name="T19" fmla="*/ 98 h 6017"/>
                <a:gd name="T20" fmla="*/ 1583 w 6017"/>
                <a:gd name="T21" fmla="*/ 171 h 6017"/>
                <a:gd name="T22" fmla="*/ 0 w 6017"/>
                <a:gd name="T23" fmla="*/ 1778 h 6017"/>
                <a:gd name="T24" fmla="*/ 4238 w 6017"/>
                <a:gd name="T25" fmla="*/ 6016 h 6017"/>
                <a:gd name="T26" fmla="*/ 5846 w 6017"/>
                <a:gd name="T27" fmla="*/ 4433 h 6017"/>
                <a:gd name="T28" fmla="*/ 5846 w 6017"/>
                <a:gd name="T29" fmla="*/ 4433 h 6017"/>
                <a:gd name="T30" fmla="*/ 5919 w 6017"/>
                <a:gd name="T31" fmla="*/ 4336 h 6017"/>
                <a:gd name="T32" fmla="*/ 5967 w 6017"/>
                <a:gd name="T33" fmla="*/ 4238 h 6017"/>
                <a:gd name="T34" fmla="*/ 5992 w 6017"/>
                <a:gd name="T35" fmla="*/ 4141 h 6017"/>
                <a:gd name="T36" fmla="*/ 6016 w 6017"/>
                <a:gd name="T37" fmla="*/ 4019 h 6017"/>
                <a:gd name="T38" fmla="*/ 5992 w 6017"/>
                <a:gd name="T39" fmla="*/ 3922 h 6017"/>
                <a:gd name="T40" fmla="*/ 5967 w 6017"/>
                <a:gd name="T41" fmla="*/ 3800 h 6017"/>
                <a:gd name="T42" fmla="*/ 5919 w 6017"/>
                <a:gd name="T43" fmla="*/ 3703 h 6017"/>
                <a:gd name="T44" fmla="*/ 5846 w 6017"/>
                <a:gd name="T45" fmla="*/ 3605 h 6017"/>
                <a:gd name="T46" fmla="*/ 5846 w 6017"/>
                <a:gd name="T47" fmla="*/ 3605 h 6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93" name="Google Shape;127;p19">
              <a:extLst>
                <a:ext uri="{FF2B5EF4-FFF2-40B4-BE49-F238E27FC236}">
                  <a16:creationId xmlns:a16="http://schemas.microsoft.com/office/drawing/2014/main" id="{2284EDA4-CA8C-460A-9E0E-148A64F9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>
                <a:gd name="T0" fmla="*/ 10473 w 10473"/>
                <a:gd name="T1" fmla="*/ 1 h 10474"/>
                <a:gd name="T2" fmla="*/ 0 w 10473"/>
                <a:gd name="T3" fmla="*/ 10473 h 10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94" name="Google Shape;128;p19">
              <a:extLst>
                <a:ext uri="{FF2B5EF4-FFF2-40B4-BE49-F238E27FC236}">
                  <a16:creationId xmlns:a16="http://schemas.microsoft.com/office/drawing/2014/main" id="{9DAB7BA5-31DC-4A8B-BCCA-E909AD8D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>
                <a:gd name="T0" fmla="*/ 11277 w 15540"/>
                <a:gd name="T1" fmla="*/ 0 h 15539"/>
                <a:gd name="T2" fmla="*/ 756 w 15540"/>
                <a:gd name="T3" fmla="*/ 10546 h 15539"/>
                <a:gd name="T4" fmla="*/ 756 w 15540"/>
                <a:gd name="T5" fmla="*/ 10546 h 15539"/>
                <a:gd name="T6" fmla="*/ 683 w 15540"/>
                <a:gd name="T7" fmla="*/ 10619 h 15539"/>
                <a:gd name="T8" fmla="*/ 634 w 15540"/>
                <a:gd name="T9" fmla="*/ 10692 h 15539"/>
                <a:gd name="T10" fmla="*/ 610 w 15540"/>
                <a:gd name="T11" fmla="*/ 10765 h 15539"/>
                <a:gd name="T12" fmla="*/ 585 w 15540"/>
                <a:gd name="T13" fmla="*/ 10863 h 15539"/>
                <a:gd name="T14" fmla="*/ 1 w 15540"/>
                <a:gd name="T15" fmla="*/ 14881 h 15539"/>
                <a:gd name="T16" fmla="*/ 1 w 15540"/>
                <a:gd name="T17" fmla="*/ 14881 h 15539"/>
                <a:gd name="T18" fmla="*/ 1 w 15540"/>
                <a:gd name="T19" fmla="*/ 15003 h 15539"/>
                <a:gd name="T20" fmla="*/ 25 w 15540"/>
                <a:gd name="T21" fmla="*/ 15149 h 15539"/>
                <a:gd name="T22" fmla="*/ 98 w 15540"/>
                <a:gd name="T23" fmla="*/ 15271 h 15539"/>
                <a:gd name="T24" fmla="*/ 171 w 15540"/>
                <a:gd name="T25" fmla="*/ 15368 h 15539"/>
                <a:gd name="T26" fmla="*/ 171 w 15540"/>
                <a:gd name="T27" fmla="*/ 15368 h 15539"/>
                <a:gd name="T28" fmla="*/ 269 w 15540"/>
                <a:gd name="T29" fmla="*/ 15441 h 15539"/>
                <a:gd name="T30" fmla="*/ 366 w 15540"/>
                <a:gd name="T31" fmla="*/ 15490 h 15539"/>
                <a:gd name="T32" fmla="*/ 464 w 15540"/>
                <a:gd name="T33" fmla="*/ 15514 h 15539"/>
                <a:gd name="T34" fmla="*/ 585 w 15540"/>
                <a:gd name="T35" fmla="*/ 15539 h 15539"/>
                <a:gd name="T36" fmla="*/ 585 w 15540"/>
                <a:gd name="T37" fmla="*/ 15539 h 15539"/>
                <a:gd name="T38" fmla="*/ 659 w 15540"/>
                <a:gd name="T39" fmla="*/ 15539 h 15539"/>
                <a:gd name="T40" fmla="*/ 4677 w 15540"/>
                <a:gd name="T41" fmla="*/ 14954 h 15539"/>
                <a:gd name="T42" fmla="*/ 4677 w 15540"/>
                <a:gd name="T43" fmla="*/ 14954 h 15539"/>
                <a:gd name="T44" fmla="*/ 4848 w 15540"/>
                <a:gd name="T45" fmla="*/ 14905 h 15539"/>
                <a:gd name="T46" fmla="*/ 4921 w 15540"/>
                <a:gd name="T47" fmla="*/ 14857 h 15539"/>
                <a:gd name="T48" fmla="*/ 4994 w 15540"/>
                <a:gd name="T49" fmla="*/ 14784 h 15539"/>
                <a:gd name="T50" fmla="*/ 15539 w 15540"/>
                <a:gd name="T51" fmla="*/ 4262 h 15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95" name="Google Shape;129;p19">
              <a:extLst>
                <a:ext uri="{FF2B5EF4-FFF2-40B4-BE49-F238E27FC236}">
                  <a16:creationId xmlns:a16="http://schemas.microsoft.com/office/drawing/2014/main" id="{E1747475-3576-4D5B-95A9-23FF51F9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>
                <a:gd name="T0" fmla="*/ 0 w 10473"/>
                <a:gd name="T1" fmla="*/ 10474 h 10474"/>
                <a:gd name="T2" fmla="*/ 10473 w 10473"/>
                <a:gd name="T3" fmla="*/ 1 h 10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96" name="Google Shape;130;p19">
              <a:extLst>
                <a:ext uri="{FF2B5EF4-FFF2-40B4-BE49-F238E27FC236}">
                  <a16:creationId xmlns:a16="http://schemas.microsoft.com/office/drawing/2014/main" id="{8BD086C8-C222-4039-BA98-D064E1044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>
                <a:gd name="T0" fmla="*/ 1778 w 1779"/>
                <a:gd name="T1" fmla="*/ 1778 h 1779"/>
                <a:gd name="T2" fmla="*/ 0 w 1779"/>
                <a:gd name="T3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97" name="Google Shape;131;p19">
              <a:extLst>
                <a:ext uri="{FF2B5EF4-FFF2-40B4-BE49-F238E27FC236}">
                  <a16:creationId xmlns:a16="http://schemas.microsoft.com/office/drawing/2014/main" id="{FBE174C6-4D32-4BC7-853B-E196D59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>
                <a:gd name="T0" fmla="*/ 1 w 4069"/>
                <a:gd name="T1" fmla="*/ 49 h 4068"/>
                <a:gd name="T2" fmla="*/ 1 w 4069"/>
                <a:gd name="T3" fmla="*/ 49 h 4068"/>
                <a:gd name="T4" fmla="*/ 25 w 4069"/>
                <a:gd name="T5" fmla="*/ 0 h 4068"/>
                <a:gd name="T6" fmla="*/ 25 w 4069"/>
                <a:gd name="T7" fmla="*/ 0 h 4068"/>
                <a:gd name="T8" fmla="*/ 4068 w 4069"/>
                <a:gd name="T9" fmla="*/ 4043 h 4068"/>
                <a:gd name="T10" fmla="*/ 4068 w 4069"/>
                <a:gd name="T11" fmla="*/ 4043 h 4068"/>
                <a:gd name="T12" fmla="*/ 4068 w 4069"/>
                <a:gd name="T13" fmla="*/ 4043 h 4068"/>
                <a:gd name="T14" fmla="*/ 4020 w 4069"/>
                <a:gd name="T15" fmla="*/ 4068 h 4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387" name="Google Shape;132;p19">
            <a:extLst>
              <a:ext uri="{FF2B5EF4-FFF2-40B4-BE49-F238E27FC236}">
                <a16:creationId xmlns:a16="http://schemas.microsoft.com/office/drawing/2014/main" id="{50C12F84-EA06-44E4-9705-C718F2774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BE616EF7-9A7E-4917-8560-978702EA0152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6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16388" name="10 Gráfico">
            <a:extLst>
              <a:ext uri="{FF2B5EF4-FFF2-40B4-BE49-F238E27FC236}">
                <a16:creationId xmlns:a16="http://schemas.microsoft.com/office/drawing/2014/main" id="{6D44F7E4-0BA6-4D2B-9542-C7865B769DEB}"/>
              </a:ext>
            </a:extLst>
          </p:cNvPr>
          <p:cNvGraphicFramePr>
            <a:graphicFrameLocks/>
          </p:cNvGraphicFramePr>
          <p:nvPr/>
        </p:nvGraphicFramePr>
        <p:xfrm>
          <a:off x="1857375" y="1296988"/>
          <a:ext cx="5789613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16388" name="10 Gráfico">
                        <a:extLst>
                          <a:ext uri="{FF2B5EF4-FFF2-40B4-BE49-F238E27FC236}">
                            <a16:creationId xmlns:a16="http://schemas.microsoft.com/office/drawing/2014/main" id="{6D44F7E4-0BA6-4D2B-9542-C7865B769DE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296988"/>
                        <a:ext cx="5789613" cy="377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Google Shape;276;p30">
            <a:extLst>
              <a:ext uri="{FF2B5EF4-FFF2-40B4-BE49-F238E27FC236}">
                <a16:creationId xmlns:a16="http://schemas.microsoft.com/office/drawing/2014/main" id="{EF525E9E-7DA6-43F8-B4F6-0E02A08CDDEA}"/>
              </a:ext>
            </a:extLst>
          </p:cNvPr>
          <p:cNvSpPr txBox="1">
            <a:spLocks/>
          </p:cNvSpPr>
          <p:nvPr/>
        </p:nvSpPr>
        <p:spPr bwMode="auto">
          <a:xfrm>
            <a:off x="320675" y="1995488"/>
            <a:ext cx="23066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7200" b="1">
                <a:solidFill>
                  <a:srgbClr val="00BCD4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91%</a:t>
            </a:r>
          </a:p>
        </p:txBody>
      </p:sp>
      <p:sp>
        <p:nvSpPr>
          <p:cNvPr id="16390" name="14 Rectángulo">
            <a:extLst>
              <a:ext uri="{FF2B5EF4-FFF2-40B4-BE49-F238E27FC236}">
                <a16:creationId xmlns:a16="http://schemas.microsoft.com/office/drawing/2014/main" id="{E0A88E08-04F4-43F1-BD41-6C70DE395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875213"/>
            <a:ext cx="2774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  <p:sp>
        <p:nvSpPr>
          <p:cNvPr id="16391" name="Google Shape;277;p30">
            <a:extLst>
              <a:ext uri="{FF2B5EF4-FFF2-40B4-BE49-F238E27FC236}">
                <a16:creationId xmlns:a16="http://schemas.microsoft.com/office/drawing/2014/main" id="{72BB1180-A8B7-4ABD-8A12-F5A0B00F9DAE}"/>
              </a:ext>
            </a:extLst>
          </p:cNvPr>
          <p:cNvSpPr txBox="1">
            <a:spLocks/>
          </p:cNvSpPr>
          <p:nvPr/>
        </p:nvSpPr>
        <p:spPr bwMode="auto">
          <a:xfrm>
            <a:off x="179388" y="2713038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999999"/>
              </a:buClr>
              <a:buSzPts val="1600"/>
              <a:buFont typeface="Karla" pitchFamily="2" charset="0"/>
              <a:buNone/>
            </a:pP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Empresas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que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participaron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en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la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medición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concentran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sus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negocios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en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</a:t>
            </a:r>
            <a:r>
              <a:rPr lang="es-GT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las actividades de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servicios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(34%),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comercio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(25%),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agro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(20%) e </a:t>
            </a:r>
            <a:r>
              <a:rPr lang="en-US" altLang="en-US" dirty="0" err="1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industria</a:t>
            </a:r>
            <a:r>
              <a:rPr lang="en-US" altLang="en-US" dirty="0">
                <a:solidFill>
                  <a:srgbClr val="999999"/>
                </a:solidFill>
                <a:latin typeface="Karla" pitchFamily="2" charset="0"/>
                <a:sym typeface="Karla" pitchFamily="2" charset="0"/>
              </a:rPr>
              <a:t> (12%).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97;p25">
            <a:extLst>
              <a:ext uri="{FF2B5EF4-FFF2-40B4-BE49-F238E27FC236}">
                <a16:creationId xmlns:a16="http://schemas.microsoft.com/office/drawing/2014/main" id="{F0660290-DAB0-4844-8243-354B004DD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575" y="4152900"/>
            <a:ext cx="2378075" cy="4857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r>
              <a:rPr lang="en-US" altLang="en-US" sz="2000" b="1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PARTICIPACIÓN POR TIPO DE EMPRESA</a:t>
            </a:r>
            <a:endParaRPr lang="es-ES" altLang="en-US" sz="2000" b="1">
              <a:solidFill>
                <a:srgbClr val="00B0F0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grpSp>
        <p:nvGrpSpPr>
          <p:cNvPr id="17410" name="Google Shape;201;p25">
            <a:extLst>
              <a:ext uri="{FF2B5EF4-FFF2-40B4-BE49-F238E27FC236}">
                <a16:creationId xmlns:a16="http://schemas.microsoft.com/office/drawing/2014/main" id="{29E619A5-128B-48DE-94BB-AC553726B31B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2667000"/>
            <a:ext cx="892175" cy="781050"/>
            <a:chOff x="3292425" y="3664250"/>
            <a:chExt cx="397025" cy="391525"/>
          </a:xfrm>
        </p:grpSpPr>
        <p:sp>
          <p:nvSpPr>
            <p:cNvPr id="17421" name="Google Shape;202;p25">
              <a:extLst>
                <a:ext uri="{FF2B5EF4-FFF2-40B4-BE49-F238E27FC236}">
                  <a16:creationId xmlns:a16="http://schemas.microsoft.com/office/drawing/2014/main" id="{ADDADEBC-7880-4893-A4E8-D49CAE2C8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25" y="3680675"/>
              <a:ext cx="375100" cy="375100"/>
            </a:xfrm>
            <a:custGeom>
              <a:avLst/>
              <a:gdLst>
                <a:gd name="T0" fmla="*/ 7502 w 15004"/>
                <a:gd name="T1" fmla="*/ 1 h 15004"/>
                <a:gd name="T2" fmla="*/ 6747 w 15004"/>
                <a:gd name="T3" fmla="*/ 50 h 15004"/>
                <a:gd name="T4" fmla="*/ 5992 w 15004"/>
                <a:gd name="T5" fmla="*/ 147 h 15004"/>
                <a:gd name="T6" fmla="*/ 5261 w 15004"/>
                <a:gd name="T7" fmla="*/ 342 h 15004"/>
                <a:gd name="T8" fmla="*/ 4580 w 15004"/>
                <a:gd name="T9" fmla="*/ 585 h 15004"/>
                <a:gd name="T10" fmla="*/ 3922 w 15004"/>
                <a:gd name="T11" fmla="*/ 902 h 15004"/>
                <a:gd name="T12" fmla="*/ 3313 w 15004"/>
                <a:gd name="T13" fmla="*/ 1292 h 15004"/>
                <a:gd name="T14" fmla="*/ 2729 w 15004"/>
                <a:gd name="T15" fmla="*/ 1706 h 15004"/>
                <a:gd name="T16" fmla="*/ 2193 w 15004"/>
                <a:gd name="T17" fmla="*/ 2193 h 15004"/>
                <a:gd name="T18" fmla="*/ 1706 w 15004"/>
                <a:gd name="T19" fmla="*/ 2729 h 15004"/>
                <a:gd name="T20" fmla="*/ 1292 w 15004"/>
                <a:gd name="T21" fmla="*/ 3313 h 15004"/>
                <a:gd name="T22" fmla="*/ 902 w 15004"/>
                <a:gd name="T23" fmla="*/ 3922 h 15004"/>
                <a:gd name="T24" fmla="*/ 585 w 15004"/>
                <a:gd name="T25" fmla="*/ 4580 h 15004"/>
                <a:gd name="T26" fmla="*/ 342 w 15004"/>
                <a:gd name="T27" fmla="*/ 5262 h 15004"/>
                <a:gd name="T28" fmla="*/ 147 w 15004"/>
                <a:gd name="T29" fmla="*/ 5992 h 15004"/>
                <a:gd name="T30" fmla="*/ 50 w 15004"/>
                <a:gd name="T31" fmla="*/ 6747 h 15004"/>
                <a:gd name="T32" fmla="*/ 1 w 15004"/>
                <a:gd name="T33" fmla="*/ 7502 h 15004"/>
                <a:gd name="T34" fmla="*/ 1 w 15004"/>
                <a:gd name="T35" fmla="*/ 7892 h 15004"/>
                <a:gd name="T36" fmla="*/ 98 w 15004"/>
                <a:gd name="T37" fmla="*/ 8647 h 15004"/>
                <a:gd name="T38" fmla="*/ 244 w 15004"/>
                <a:gd name="T39" fmla="*/ 9378 h 15004"/>
                <a:gd name="T40" fmla="*/ 464 w 15004"/>
                <a:gd name="T41" fmla="*/ 10084 h 15004"/>
                <a:gd name="T42" fmla="*/ 731 w 15004"/>
                <a:gd name="T43" fmla="*/ 10766 h 15004"/>
                <a:gd name="T44" fmla="*/ 1097 w 15004"/>
                <a:gd name="T45" fmla="*/ 11399 h 15004"/>
                <a:gd name="T46" fmla="*/ 1486 w 15004"/>
                <a:gd name="T47" fmla="*/ 11984 h 15004"/>
                <a:gd name="T48" fmla="*/ 1949 w 15004"/>
                <a:gd name="T49" fmla="*/ 12544 h 15004"/>
                <a:gd name="T50" fmla="*/ 2461 w 15004"/>
                <a:gd name="T51" fmla="*/ 13055 h 15004"/>
                <a:gd name="T52" fmla="*/ 3021 w 15004"/>
                <a:gd name="T53" fmla="*/ 13518 h 15004"/>
                <a:gd name="T54" fmla="*/ 3605 w 15004"/>
                <a:gd name="T55" fmla="*/ 13908 h 15004"/>
                <a:gd name="T56" fmla="*/ 4239 w 15004"/>
                <a:gd name="T57" fmla="*/ 14273 h 15004"/>
                <a:gd name="T58" fmla="*/ 4921 w 15004"/>
                <a:gd name="T59" fmla="*/ 14541 h 15004"/>
                <a:gd name="T60" fmla="*/ 5627 w 15004"/>
                <a:gd name="T61" fmla="*/ 14760 h 15004"/>
                <a:gd name="T62" fmla="*/ 6357 w 15004"/>
                <a:gd name="T63" fmla="*/ 14906 h 15004"/>
                <a:gd name="T64" fmla="*/ 7112 w 15004"/>
                <a:gd name="T65" fmla="*/ 15004 h 15004"/>
                <a:gd name="T66" fmla="*/ 7502 w 15004"/>
                <a:gd name="T67" fmla="*/ 15004 h 15004"/>
                <a:gd name="T68" fmla="*/ 8257 w 15004"/>
                <a:gd name="T69" fmla="*/ 14955 h 15004"/>
                <a:gd name="T70" fmla="*/ 9012 w 15004"/>
                <a:gd name="T71" fmla="*/ 14857 h 15004"/>
                <a:gd name="T72" fmla="*/ 9743 w 15004"/>
                <a:gd name="T73" fmla="*/ 14663 h 15004"/>
                <a:gd name="T74" fmla="*/ 10425 w 15004"/>
                <a:gd name="T75" fmla="*/ 14419 h 15004"/>
                <a:gd name="T76" fmla="*/ 11082 w 15004"/>
                <a:gd name="T77" fmla="*/ 14102 h 15004"/>
                <a:gd name="T78" fmla="*/ 11691 w 15004"/>
                <a:gd name="T79" fmla="*/ 13713 h 15004"/>
                <a:gd name="T80" fmla="*/ 12276 w 15004"/>
                <a:gd name="T81" fmla="*/ 13299 h 15004"/>
                <a:gd name="T82" fmla="*/ 12812 w 15004"/>
                <a:gd name="T83" fmla="*/ 12812 h 15004"/>
                <a:gd name="T84" fmla="*/ 13299 w 15004"/>
                <a:gd name="T85" fmla="*/ 12276 h 15004"/>
                <a:gd name="T86" fmla="*/ 13713 w 15004"/>
                <a:gd name="T87" fmla="*/ 11691 h 15004"/>
                <a:gd name="T88" fmla="*/ 14102 w 15004"/>
                <a:gd name="T89" fmla="*/ 11082 h 15004"/>
                <a:gd name="T90" fmla="*/ 14419 w 15004"/>
                <a:gd name="T91" fmla="*/ 10425 h 15004"/>
                <a:gd name="T92" fmla="*/ 14662 w 15004"/>
                <a:gd name="T93" fmla="*/ 9743 h 15004"/>
                <a:gd name="T94" fmla="*/ 14857 w 15004"/>
                <a:gd name="T95" fmla="*/ 9012 h 15004"/>
                <a:gd name="T96" fmla="*/ 14955 w 15004"/>
                <a:gd name="T97" fmla="*/ 8257 h 15004"/>
                <a:gd name="T98" fmla="*/ 15003 w 15004"/>
                <a:gd name="T99" fmla="*/ 7502 h 15004"/>
                <a:gd name="T100" fmla="*/ 7502 w 15004"/>
                <a:gd name="T101" fmla="*/ 1 h 15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22" name="Google Shape;203;p25">
              <a:extLst>
                <a:ext uri="{FF2B5EF4-FFF2-40B4-BE49-F238E27FC236}">
                  <a16:creationId xmlns:a16="http://schemas.microsoft.com/office/drawing/2014/main" id="{8E11687D-BA85-4DCC-8E0B-701F99C24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325" y="3664250"/>
              <a:ext cx="131525" cy="153450"/>
            </a:xfrm>
            <a:custGeom>
              <a:avLst/>
              <a:gdLst>
                <a:gd name="T0" fmla="*/ 0 w 5261"/>
                <a:gd name="T1" fmla="*/ 0 h 6138"/>
                <a:gd name="T2" fmla="*/ 0 w 5261"/>
                <a:gd name="T3" fmla="*/ 0 h 6138"/>
                <a:gd name="T4" fmla="*/ 390 w 5261"/>
                <a:gd name="T5" fmla="*/ 25 h 6138"/>
                <a:gd name="T6" fmla="*/ 780 w 5261"/>
                <a:gd name="T7" fmla="*/ 98 h 6138"/>
                <a:gd name="T8" fmla="*/ 1169 w 5261"/>
                <a:gd name="T9" fmla="*/ 171 h 6138"/>
                <a:gd name="T10" fmla="*/ 1559 w 5261"/>
                <a:gd name="T11" fmla="*/ 268 h 6138"/>
                <a:gd name="T12" fmla="*/ 1924 w 5261"/>
                <a:gd name="T13" fmla="*/ 414 h 6138"/>
                <a:gd name="T14" fmla="*/ 2314 w 5261"/>
                <a:gd name="T15" fmla="*/ 560 h 6138"/>
                <a:gd name="T16" fmla="*/ 2655 w 5261"/>
                <a:gd name="T17" fmla="*/ 731 h 6138"/>
                <a:gd name="T18" fmla="*/ 3020 w 5261"/>
                <a:gd name="T19" fmla="*/ 901 h 6138"/>
                <a:gd name="T20" fmla="*/ 3020 w 5261"/>
                <a:gd name="T21" fmla="*/ 901 h 6138"/>
                <a:gd name="T22" fmla="*/ 3337 w 5261"/>
                <a:gd name="T23" fmla="*/ 1121 h 6138"/>
                <a:gd name="T24" fmla="*/ 3654 w 5261"/>
                <a:gd name="T25" fmla="*/ 1340 h 6138"/>
                <a:gd name="T26" fmla="*/ 3946 w 5261"/>
                <a:gd name="T27" fmla="*/ 1559 h 6138"/>
                <a:gd name="T28" fmla="*/ 4238 w 5261"/>
                <a:gd name="T29" fmla="*/ 1803 h 6138"/>
                <a:gd name="T30" fmla="*/ 4530 w 5261"/>
                <a:gd name="T31" fmla="*/ 2070 h 6138"/>
                <a:gd name="T32" fmla="*/ 4774 w 5261"/>
                <a:gd name="T33" fmla="*/ 2363 h 6138"/>
                <a:gd name="T34" fmla="*/ 5017 w 5261"/>
                <a:gd name="T35" fmla="*/ 2655 h 6138"/>
                <a:gd name="T36" fmla="*/ 5261 w 5261"/>
                <a:gd name="T37" fmla="*/ 2972 h 6138"/>
                <a:gd name="T38" fmla="*/ 0 w 5261"/>
                <a:gd name="T39" fmla="*/ 6138 h 6138"/>
                <a:gd name="T40" fmla="*/ 0 w 5261"/>
                <a:gd name="T41" fmla="*/ 0 h 6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23" name="Google Shape;204;p25">
              <a:extLst>
                <a:ext uri="{FF2B5EF4-FFF2-40B4-BE49-F238E27FC236}">
                  <a16:creationId xmlns:a16="http://schemas.microsoft.com/office/drawing/2014/main" id="{BEC5A527-E129-4DF9-8EB1-54F41AA4A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875" y="3749500"/>
              <a:ext cx="187575" cy="96825"/>
            </a:xfrm>
            <a:custGeom>
              <a:avLst/>
              <a:gdLst>
                <a:gd name="T0" fmla="*/ 6431 w 7503"/>
                <a:gd name="T1" fmla="*/ 0 h 3873"/>
                <a:gd name="T2" fmla="*/ 1 w 7503"/>
                <a:gd name="T3" fmla="*/ 3872 h 3873"/>
                <a:gd name="T4" fmla="*/ 7502 w 7503"/>
                <a:gd name="T5" fmla="*/ 3872 h 3873"/>
                <a:gd name="T6" fmla="*/ 7502 w 7503"/>
                <a:gd name="T7" fmla="*/ 3872 h 3873"/>
                <a:gd name="T8" fmla="*/ 7478 w 7503"/>
                <a:gd name="T9" fmla="*/ 3337 h 3873"/>
                <a:gd name="T10" fmla="*/ 7429 w 7503"/>
                <a:gd name="T11" fmla="*/ 2825 h 3873"/>
                <a:gd name="T12" fmla="*/ 7332 w 7503"/>
                <a:gd name="T13" fmla="*/ 2314 h 3873"/>
                <a:gd name="T14" fmla="*/ 7210 w 7503"/>
                <a:gd name="T15" fmla="*/ 1827 h 3873"/>
                <a:gd name="T16" fmla="*/ 7064 w 7503"/>
                <a:gd name="T17" fmla="*/ 1340 h 3873"/>
                <a:gd name="T18" fmla="*/ 6893 w 7503"/>
                <a:gd name="T19" fmla="*/ 877 h 3873"/>
                <a:gd name="T20" fmla="*/ 6674 w 7503"/>
                <a:gd name="T21" fmla="*/ 438 h 3873"/>
                <a:gd name="T22" fmla="*/ 6431 w 7503"/>
                <a:gd name="T23" fmla="*/ 0 h 3873"/>
                <a:gd name="T24" fmla="*/ 6431 w 7503"/>
                <a:gd name="T25" fmla="*/ 0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411" name="Google Shape;205;p25">
            <a:extLst>
              <a:ext uri="{FF2B5EF4-FFF2-40B4-BE49-F238E27FC236}">
                <a16:creationId xmlns:a16="http://schemas.microsoft.com/office/drawing/2014/main" id="{C3706CB9-9E55-444F-BC4D-7E0C2CF46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D1630DA-9110-4F54-9998-0C21BDB55178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7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17412" name="10 Rectángulo">
            <a:extLst>
              <a:ext uri="{FF2B5EF4-FFF2-40B4-BE49-F238E27FC236}">
                <a16:creationId xmlns:a16="http://schemas.microsoft.com/office/drawing/2014/main" id="{5B7D5E03-50C4-4761-8663-C31D70B9C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897438"/>
            <a:ext cx="2774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chemeClr val="bg1"/>
                </a:solidFill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solidFill>
                  <a:schemeClr val="bg1"/>
                </a:solidFill>
                <a:latin typeface="Karla" pitchFamily="2" charset="0"/>
              </a:rPr>
              <a:t>.</a:t>
            </a:r>
            <a:endParaRPr lang="es-GT" altLang="en-US" sz="10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12" name="Google Shape;367;p37">
            <a:extLst>
              <a:ext uri="{FF2B5EF4-FFF2-40B4-BE49-F238E27FC236}">
                <a16:creationId xmlns:a16="http://schemas.microsoft.com/office/drawing/2014/main" id="{C4297C8C-CEE3-4B08-8C61-2DDC3C757166}"/>
              </a:ext>
            </a:extLst>
          </p:cNvPr>
          <p:cNvSpPr>
            <a:spLocks/>
          </p:cNvSpPr>
          <p:nvPr/>
        </p:nvSpPr>
        <p:spPr bwMode="auto">
          <a:xfrm>
            <a:off x="4067175" y="842963"/>
            <a:ext cx="792163" cy="649287"/>
          </a:xfrm>
          <a:custGeom>
            <a:avLst/>
            <a:gdLst>
              <a:gd name="T0" fmla="*/ 9182 w 18365"/>
              <a:gd name="T1" fmla="*/ 0 h 16026"/>
              <a:gd name="T2" fmla="*/ 0 w 18365"/>
              <a:gd name="T3" fmla="*/ 8841 h 16026"/>
              <a:gd name="T4" fmla="*/ 2874 w 18365"/>
              <a:gd name="T5" fmla="*/ 8841 h 16026"/>
              <a:gd name="T6" fmla="*/ 2874 w 18365"/>
              <a:gd name="T7" fmla="*/ 15246 h 16026"/>
              <a:gd name="T8" fmla="*/ 2874 w 18365"/>
              <a:gd name="T9" fmla="*/ 15246 h 16026"/>
              <a:gd name="T10" fmla="*/ 2899 w 18365"/>
              <a:gd name="T11" fmla="*/ 15417 h 16026"/>
              <a:gd name="T12" fmla="*/ 2947 w 18365"/>
              <a:gd name="T13" fmla="*/ 15563 h 16026"/>
              <a:gd name="T14" fmla="*/ 3020 w 18365"/>
              <a:gd name="T15" fmla="*/ 15685 h 16026"/>
              <a:gd name="T16" fmla="*/ 3093 w 18365"/>
              <a:gd name="T17" fmla="*/ 15806 h 16026"/>
              <a:gd name="T18" fmla="*/ 3215 w 18365"/>
              <a:gd name="T19" fmla="*/ 15904 h 16026"/>
              <a:gd name="T20" fmla="*/ 3361 w 18365"/>
              <a:gd name="T21" fmla="*/ 15977 h 16026"/>
              <a:gd name="T22" fmla="*/ 3508 w 18365"/>
              <a:gd name="T23" fmla="*/ 16026 h 16026"/>
              <a:gd name="T24" fmla="*/ 3654 w 18365"/>
              <a:gd name="T25" fmla="*/ 16026 h 16026"/>
              <a:gd name="T26" fmla="*/ 7404 w 18365"/>
              <a:gd name="T27" fmla="*/ 16026 h 16026"/>
              <a:gd name="T28" fmla="*/ 7404 w 18365"/>
              <a:gd name="T29" fmla="*/ 13420 h 16026"/>
              <a:gd name="T30" fmla="*/ 7404 w 18365"/>
              <a:gd name="T31" fmla="*/ 13420 h 16026"/>
              <a:gd name="T32" fmla="*/ 7429 w 18365"/>
              <a:gd name="T33" fmla="*/ 13127 h 16026"/>
              <a:gd name="T34" fmla="*/ 7526 w 18365"/>
              <a:gd name="T35" fmla="*/ 12860 h 16026"/>
              <a:gd name="T36" fmla="*/ 7648 w 18365"/>
              <a:gd name="T37" fmla="*/ 12616 h 16026"/>
              <a:gd name="T38" fmla="*/ 7818 w 18365"/>
              <a:gd name="T39" fmla="*/ 12421 h 16026"/>
              <a:gd name="T40" fmla="*/ 8038 w 18365"/>
              <a:gd name="T41" fmla="*/ 12251 h 16026"/>
              <a:gd name="T42" fmla="*/ 8257 w 18365"/>
              <a:gd name="T43" fmla="*/ 12129 h 16026"/>
              <a:gd name="T44" fmla="*/ 8525 w 18365"/>
              <a:gd name="T45" fmla="*/ 12031 h 16026"/>
              <a:gd name="T46" fmla="*/ 8817 w 18365"/>
              <a:gd name="T47" fmla="*/ 12007 h 16026"/>
              <a:gd name="T48" fmla="*/ 9548 w 18365"/>
              <a:gd name="T49" fmla="*/ 12007 h 16026"/>
              <a:gd name="T50" fmla="*/ 9548 w 18365"/>
              <a:gd name="T51" fmla="*/ 12007 h 16026"/>
              <a:gd name="T52" fmla="*/ 9840 w 18365"/>
              <a:gd name="T53" fmla="*/ 12031 h 16026"/>
              <a:gd name="T54" fmla="*/ 10108 w 18365"/>
              <a:gd name="T55" fmla="*/ 12129 h 16026"/>
              <a:gd name="T56" fmla="*/ 10327 w 18365"/>
              <a:gd name="T57" fmla="*/ 12251 h 16026"/>
              <a:gd name="T58" fmla="*/ 10546 w 18365"/>
              <a:gd name="T59" fmla="*/ 12421 h 16026"/>
              <a:gd name="T60" fmla="*/ 10717 w 18365"/>
              <a:gd name="T61" fmla="*/ 12616 h 16026"/>
              <a:gd name="T62" fmla="*/ 10838 w 18365"/>
              <a:gd name="T63" fmla="*/ 12860 h 16026"/>
              <a:gd name="T64" fmla="*/ 10936 w 18365"/>
              <a:gd name="T65" fmla="*/ 13127 h 16026"/>
              <a:gd name="T66" fmla="*/ 10960 w 18365"/>
              <a:gd name="T67" fmla="*/ 13420 h 16026"/>
              <a:gd name="T68" fmla="*/ 10960 w 18365"/>
              <a:gd name="T69" fmla="*/ 16026 h 16026"/>
              <a:gd name="T70" fmla="*/ 14711 w 18365"/>
              <a:gd name="T71" fmla="*/ 16026 h 16026"/>
              <a:gd name="T72" fmla="*/ 14711 w 18365"/>
              <a:gd name="T73" fmla="*/ 16026 h 16026"/>
              <a:gd name="T74" fmla="*/ 14857 w 18365"/>
              <a:gd name="T75" fmla="*/ 16026 h 16026"/>
              <a:gd name="T76" fmla="*/ 15003 w 18365"/>
              <a:gd name="T77" fmla="*/ 15977 h 16026"/>
              <a:gd name="T78" fmla="*/ 15149 w 18365"/>
              <a:gd name="T79" fmla="*/ 15904 h 16026"/>
              <a:gd name="T80" fmla="*/ 15271 w 18365"/>
              <a:gd name="T81" fmla="*/ 15806 h 16026"/>
              <a:gd name="T82" fmla="*/ 15344 w 18365"/>
              <a:gd name="T83" fmla="*/ 15685 h 16026"/>
              <a:gd name="T84" fmla="*/ 15417 w 18365"/>
              <a:gd name="T85" fmla="*/ 15563 h 16026"/>
              <a:gd name="T86" fmla="*/ 15466 w 18365"/>
              <a:gd name="T87" fmla="*/ 15417 h 16026"/>
              <a:gd name="T88" fmla="*/ 15490 w 18365"/>
              <a:gd name="T89" fmla="*/ 15246 h 16026"/>
              <a:gd name="T90" fmla="*/ 15490 w 18365"/>
              <a:gd name="T91" fmla="*/ 8841 h 16026"/>
              <a:gd name="T92" fmla="*/ 18364 w 18365"/>
              <a:gd name="T93" fmla="*/ 8841 h 16026"/>
              <a:gd name="T94" fmla="*/ 9182 w 18365"/>
              <a:gd name="T95" fmla="*/ 0 h 16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3" name="Google Shape;367;p37">
            <a:extLst>
              <a:ext uri="{FF2B5EF4-FFF2-40B4-BE49-F238E27FC236}">
                <a16:creationId xmlns:a16="http://schemas.microsoft.com/office/drawing/2014/main" id="{CCF43507-67E0-4FB3-B698-948ABAE5FA32}"/>
              </a:ext>
            </a:extLst>
          </p:cNvPr>
          <p:cNvSpPr>
            <a:spLocks/>
          </p:cNvSpPr>
          <p:nvPr/>
        </p:nvSpPr>
        <p:spPr bwMode="auto">
          <a:xfrm>
            <a:off x="3635375" y="2563813"/>
            <a:ext cx="1584325" cy="1071562"/>
          </a:xfrm>
          <a:custGeom>
            <a:avLst/>
            <a:gdLst>
              <a:gd name="T0" fmla="*/ 9182 w 18365"/>
              <a:gd name="T1" fmla="*/ 0 h 16026"/>
              <a:gd name="T2" fmla="*/ 0 w 18365"/>
              <a:gd name="T3" fmla="*/ 8841 h 16026"/>
              <a:gd name="T4" fmla="*/ 2874 w 18365"/>
              <a:gd name="T5" fmla="*/ 8841 h 16026"/>
              <a:gd name="T6" fmla="*/ 2874 w 18365"/>
              <a:gd name="T7" fmla="*/ 15246 h 16026"/>
              <a:gd name="T8" fmla="*/ 2874 w 18365"/>
              <a:gd name="T9" fmla="*/ 15246 h 16026"/>
              <a:gd name="T10" fmla="*/ 2899 w 18365"/>
              <a:gd name="T11" fmla="*/ 15417 h 16026"/>
              <a:gd name="T12" fmla="*/ 2947 w 18365"/>
              <a:gd name="T13" fmla="*/ 15563 h 16026"/>
              <a:gd name="T14" fmla="*/ 3020 w 18365"/>
              <a:gd name="T15" fmla="*/ 15685 h 16026"/>
              <a:gd name="T16" fmla="*/ 3093 w 18365"/>
              <a:gd name="T17" fmla="*/ 15806 h 16026"/>
              <a:gd name="T18" fmla="*/ 3215 w 18365"/>
              <a:gd name="T19" fmla="*/ 15904 h 16026"/>
              <a:gd name="T20" fmla="*/ 3361 w 18365"/>
              <a:gd name="T21" fmla="*/ 15977 h 16026"/>
              <a:gd name="T22" fmla="*/ 3508 w 18365"/>
              <a:gd name="T23" fmla="*/ 16026 h 16026"/>
              <a:gd name="T24" fmla="*/ 3654 w 18365"/>
              <a:gd name="T25" fmla="*/ 16026 h 16026"/>
              <a:gd name="T26" fmla="*/ 7404 w 18365"/>
              <a:gd name="T27" fmla="*/ 16026 h 16026"/>
              <a:gd name="T28" fmla="*/ 7404 w 18365"/>
              <a:gd name="T29" fmla="*/ 13420 h 16026"/>
              <a:gd name="T30" fmla="*/ 7404 w 18365"/>
              <a:gd name="T31" fmla="*/ 13420 h 16026"/>
              <a:gd name="T32" fmla="*/ 7429 w 18365"/>
              <a:gd name="T33" fmla="*/ 13127 h 16026"/>
              <a:gd name="T34" fmla="*/ 7526 w 18365"/>
              <a:gd name="T35" fmla="*/ 12860 h 16026"/>
              <a:gd name="T36" fmla="*/ 7648 w 18365"/>
              <a:gd name="T37" fmla="*/ 12616 h 16026"/>
              <a:gd name="T38" fmla="*/ 7818 w 18365"/>
              <a:gd name="T39" fmla="*/ 12421 h 16026"/>
              <a:gd name="T40" fmla="*/ 8038 w 18365"/>
              <a:gd name="T41" fmla="*/ 12251 h 16026"/>
              <a:gd name="T42" fmla="*/ 8257 w 18365"/>
              <a:gd name="T43" fmla="*/ 12129 h 16026"/>
              <a:gd name="T44" fmla="*/ 8525 w 18365"/>
              <a:gd name="T45" fmla="*/ 12031 h 16026"/>
              <a:gd name="T46" fmla="*/ 8817 w 18365"/>
              <a:gd name="T47" fmla="*/ 12007 h 16026"/>
              <a:gd name="T48" fmla="*/ 9548 w 18365"/>
              <a:gd name="T49" fmla="*/ 12007 h 16026"/>
              <a:gd name="T50" fmla="*/ 9548 w 18365"/>
              <a:gd name="T51" fmla="*/ 12007 h 16026"/>
              <a:gd name="T52" fmla="*/ 9840 w 18365"/>
              <a:gd name="T53" fmla="*/ 12031 h 16026"/>
              <a:gd name="T54" fmla="*/ 10108 w 18365"/>
              <a:gd name="T55" fmla="*/ 12129 h 16026"/>
              <a:gd name="T56" fmla="*/ 10327 w 18365"/>
              <a:gd name="T57" fmla="*/ 12251 h 16026"/>
              <a:gd name="T58" fmla="*/ 10546 w 18365"/>
              <a:gd name="T59" fmla="*/ 12421 h 16026"/>
              <a:gd name="T60" fmla="*/ 10717 w 18365"/>
              <a:gd name="T61" fmla="*/ 12616 h 16026"/>
              <a:gd name="T62" fmla="*/ 10838 w 18365"/>
              <a:gd name="T63" fmla="*/ 12860 h 16026"/>
              <a:gd name="T64" fmla="*/ 10936 w 18365"/>
              <a:gd name="T65" fmla="*/ 13127 h 16026"/>
              <a:gd name="T66" fmla="*/ 10960 w 18365"/>
              <a:gd name="T67" fmla="*/ 13420 h 16026"/>
              <a:gd name="T68" fmla="*/ 10960 w 18365"/>
              <a:gd name="T69" fmla="*/ 16026 h 16026"/>
              <a:gd name="T70" fmla="*/ 14711 w 18365"/>
              <a:gd name="T71" fmla="*/ 16026 h 16026"/>
              <a:gd name="T72" fmla="*/ 14711 w 18365"/>
              <a:gd name="T73" fmla="*/ 16026 h 16026"/>
              <a:gd name="T74" fmla="*/ 14857 w 18365"/>
              <a:gd name="T75" fmla="*/ 16026 h 16026"/>
              <a:gd name="T76" fmla="*/ 15003 w 18365"/>
              <a:gd name="T77" fmla="*/ 15977 h 16026"/>
              <a:gd name="T78" fmla="*/ 15149 w 18365"/>
              <a:gd name="T79" fmla="*/ 15904 h 16026"/>
              <a:gd name="T80" fmla="*/ 15271 w 18365"/>
              <a:gd name="T81" fmla="*/ 15806 h 16026"/>
              <a:gd name="T82" fmla="*/ 15344 w 18365"/>
              <a:gd name="T83" fmla="*/ 15685 h 16026"/>
              <a:gd name="T84" fmla="*/ 15417 w 18365"/>
              <a:gd name="T85" fmla="*/ 15563 h 16026"/>
              <a:gd name="T86" fmla="*/ 15466 w 18365"/>
              <a:gd name="T87" fmla="*/ 15417 h 16026"/>
              <a:gd name="T88" fmla="*/ 15490 w 18365"/>
              <a:gd name="T89" fmla="*/ 15246 h 16026"/>
              <a:gd name="T90" fmla="*/ 15490 w 18365"/>
              <a:gd name="T91" fmla="*/ 8841 h 16026"/>
              <a:gd name="T92" fmla="*/ 18364 w 18365"/>
              <a:gd name="T93" fmla="*/ 8841 h 16026"/>
              <a:gd name="T94" fmla="*/ 9182 w 18365"/>
              <a:gd name="T95" fmla="*/ 0 h 16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4" name="Google Shape;367;p37">
            <a:extLst>
              <a:ext uri="{FF2B5EF4-FFF2-40B4-BE49-F238E27FC236}">
                <a16:creationId xmlns:a16="http://schemas.microsoft.com/office/drawing/2014/main" id="{0980AB24-1C98-4904-AB53-770B08871451}"/>
              </a:ext>
            </a:extLst>
          </p:cNvPr>
          <p:cNvSpPr>
            <a:spLocks/>
          </p:cNvSpPr>
          <p:nvPr/>
        </p:nvSpPr>
        <p:spPr bwMode="auto">
          <a:xfrm>
            <a:off x="6665913" y="700088"/>
            <a:ext cx="1185862" cy="792162"/>
          </a:xfrm>
          <a:custGeom>
            <a:avLst/>
            <a:gdLst>
              <a:gd name="T0" fmla="*/ 9182 w 18365"/>
              <a:gd name="T1" fmla="*/ 0 h 16026"/>
              <a:gd name="T2" fmla="*/ 0 w 18365"/>
              <a:gd name="T3" fmla="*/ 8841 h 16026"/>
              <a:gd name="T4" fmla="*/ 2874 w 18365"/>
              <a:gd name="T5" fmla="*/ 8841 h 16026"/>
              <a:gd name="T6" fmla="*/ 2874 w 18365"/>
              <a:gd name="T7" fmla="*/ 15246 h 16026"/>
              <a:gd name="T8" fmla="*/ 2874 w 18365"/>
              <a:gd name="T9" fmla="*/ 15246 h 16026"/>
              <a:gd name="T10" fmla="*/ 2899 w 18365"/>
              <a:gd name="T11" fmla="*/ 15417 h 16026"/>
              <a:gd name="T12" fmla="*/ 2947 w 18365"/>
              <a:gd name="T13" fmla="*/ 15563 h 16026"/>
              <a:gd name="T14" fmla="*/ 3020 w 18365"/>
              <a:gd name="T15" fmla="*/ 15685 h 16026"/>
              <a:gd name="T16" fmla="*/ 3093 w 18365"/>
              <a:gd name="T17" fmla="*/ 15806 h 16026"/>
              <a:gd name="T18" fmla="*/ 3215 w 18365"/>
              <a:gd name="T19" fmla="*/ 15904 h 16026"/>
              <a:gd name="T20" fmla="*/ 3361 w 18365"/>
              <a:gd name="T21" fmla="*/ 15977 h 16026"/>
              <a:gd name="T22" fmla="*/ 3508 w 18365"/>
              <a:gd name="T23" fmla="*/ 16026 h 16026"/>
              <a:gd name="T24" fmla="*/ 3654 w 18365"/>
              <a:gd name="T25" fmla="*/ 16026 h 16026"/>
              <a:gd name="T26" fmla="*/ 7404 w 18365"/>
              <a:gd name="T27" fmla="*/ 16026 h 16026"/>
              <a:gd name="T28" fmla="*/ 7404 w 18365"/>
              <a:gd name="T29" fmla="*/ 13420 h 16026"/>
              <a:gd name="T30" fmla="*/ 7404 w 18365"/>
              <a:gd name="T31" fmla="*/ 13420 h 16026"/>
              <a:gd name="T32" fmla="*/ 7429 w 18365"/>
              <a:gd name="T33" fmla="*/ 13127 h 16026"/>
              <a:gd name="T34" fmla="*/ 7526 w 18365"/>
              <a:gd name="T35" fmla="*/ 12860 h 16026"/>
              <a:gd name="T36" fmla="*/ 7648 w 18365"/>
              <a:gd name="T37" fmla="*/ 12616 h 16026"/>
              <a:gd name="T38" fmla="*/ 7818 w 18365"/>
              <a:gd name="T39" fmla="*/ 12421 h 16026"/>
              <a:gd name="T40" fmla="*/ 8038 w 18365"/>
              <a:gd name="T41" fmla="*/ 12251 h 16026"/>
              <a:gd name="T42" fmla="*/ 8257 w 18365"/>
              <a:gd name="T43" fmla="*/ 12129 h 16026"/>
              <a:gd name="T44" fmla="*/ 8525 w 18365"/>
              <a:gd name="T45" fmla="*/ 12031 h 16026"/>
              <a:gd name="T46" fmla="*/ 8817 w 18365"/>
              <a:gd name="T47" fmla="*/ 12007 h 16026"/>
              <a:gd name="T48" fmla="*/ 9548 w 18365"/>
              <a:gd name="T49" fmla="*/ 12007 h 16026"/>
              <a:gd name="T50" fmla="*/ 9548 w 18365"/>
              <a:gd name="T51" fmla="*/ 12007 h 16026"/>
              <a:gd name="T52" fmla="*/ 9840 w 18365"/>
              <a:gd name="T53" fmla="*/ 12031 h 16026"/>
              <a:gd name="T54" fmla="*/ 10108 w 18365"/>
              <a:gd name="T55" fmla="*/ 12129 h 16026"/>
              <a:gd name="T56" fmla="*/ 10327 w 18365"/>
              <a:gd name="T57" fmla="*/ 12251 h 16026"/>
              <a:gd name="T58" fmla="*/ 10546 w 18365"/>
              <a:gd name="T59" fmla="*/ 12421 h 16026"/>
              <a:gd name="T60" fmla="*/ 10717 w 18365"/>
              <a:gd name="T61" fmla="*/ 12616 h 16026"/>
              <a:gd name="T62" fmla="*/ 10838 w 18365"/>
              <a:gd name="T63" fmla="*/ 12860 h 16026"/>
              <a:gd name="T64" fmla="*/ 10936 w 18365"/>
              <a:gd name="T65" fmla="*/ 13127 h 16026"/>
              <a:gd name="T66" fmla="*/ 10960 w 18365"/>
              <a:gd name="T67" fmla="*/ 13420 h 16026"/>
              <a:gd name="T68" fmla="*/ 10960 w 18365"/>
              <a:gd name="T69" fmla="*/ 16026 h 16026"/>
              <a:gd name="T70" fmla="*/ 14711 w 18365"/>
              <a:gd name="T71" fmla="*/ 16026 h 16026"/>
              <a:gd name="T72" fmla="*/ 14711 w 18365"/>
              <a:gd name="T73" fmla="*/ 16026 h 16026"/>
              <a:gd name="T74" fmla="*/ 14857 w 18365"/>
              <a:gd name="T75" fmla="*/ 16026 h 16026"/>
              <a:gd name="T76" fmla="*/ 15003 w 18365"/>
              <a:gd name="T77" fmla="*/ 15977 h 16026"/>
              <a:gd name="T78" fmla="*/ 15149 w 18365"/>
              <a:gd name="T79" fmla="*/ 15904 h 16026"/>
              <a:gd name="T80" fmla="*/ 15271 w 18365"/>
              <a:gd name="T81" fmla="*/ 15806 h 16026"/>
              <a:gd name="T82" fmla="*/ 15344 w 18365"/>
              <a:gd name="T83" fmla="*/ 15685 h 16026"/>
              <a:gd name="T84" fmla="*/ 15417 w 18365"/>
              <a:gd name="T85" fmla="*/ 15563 h 16026"/>
              <a:gd name="T86" fmla="*/ 15466 w 18365"/>
              <a:gd name="T87" fmla="*/ 15417 h 16026"/>
              <a:gd name="T88" fmla="*/ 15490 w 18365"/>
              <a:gd name="T89" fmla="*/ 15246 h 16026"/>
              <a:gd name="T90" fmla="*/ 15490 w 18365"/>
              <a:gd name="T91" fmla="*/ 8841 h 16026"/>
              <a:gd name="T92" fmla="*/ 18364 w 18365"/>
              <a:gd name="T93" fmla="*/ 8841 h 16026"/>
              <a:gd name="T94" fmla="*/ 9182 w 18365"/>
              <a:gd name="T95" fmla="*/ 0 h 16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5" name="Google Shape;367;p37">
            <a:extLst>
              <a:ext uri="{FF2B5EF4-FFF2-40B4-BE49-F238E27FC236}">
                <a16:creationId xmlns:a16="http://schemas.microsoft.com/office/drawing/2014/main" id="{C97BD066-A8D6-49B9-B4C9-81DF6AB6C94B}"/>
              </a:ext>
            </a:extLst>
          </p:cNvPr>
          <p:cNvSpPr>
            <a:spLocks/>
          </p:cNvSpPr>
          <p:nvPr/>
        </p:nvSpPr>
        <p:spPr bwMode="auto">
          <a:xfrm>
            <a:off x="6437313" y="2347913"/>
            <a:ext cx="1911350" cy="1363662"/>
          </a:xfrm>
          <a:custGeom>
            <a:avLst/>
            <a:gdLst>
              <a:gd name="T0" fmla="*/ 9182 w 18365"/>
              <a:gd name="T1" fmla="*/ 0 h 16026"/>
              <a:gd name="T2" fmla="*/ 0 w 18365"/>
              <a:gd name="T3" fmla="*/ 8841 h 16026"/>
              <a:gd name="T4" fmla="*/ 2874 w 18365"/>
              <a:gd name="T5" fmla="*/ 8841 h 16026"/>
              <a:gd name="T6" fmla="*/ 2874 w 18365"/>
              <a:gd name="T7" fmla="*/ 15246 h 16026"/>
              <a:gd name="T8" fmla="*/ 2874 w 18365"/>
              <a:gd name="T9" fmla="*/ 15246 h 16026"/>
              <a:gd name="T10" fmla="*/ 2899 w 18365"/>
              <a:gd name="T11" fmla="*/ 15417 h 16026"/>
              <a:gd name="T12" fmla="*/ 2947 w 18365"/>
              <a:gd name="T13" fmla="*/ 15563 h 16026"/>
              <a:gd name="T14" fmla="*/ 3020 w 18365"/>
              <a:gd name="T15" fmla="*/ 15685 h 16026"/>
              <a:gd name="T16" fmla="*/ 3093 w 18365"/>
              <a:gd name="T17" fmla="*/ 15806 h 16026"/>
              <a:gd name="T18" fmla="*/ 3215 w 18365"/>
              <a:gd name="T19" fmla="*/ 15904 h 16026"/>
              <a:gd name="T20" fmla="*/ 3361 w 18365"/>
              <a:gd name="T21" fmla="*/ 15977 h 16026"/>
              <a:gd name="T22" fmla="*/ 3508 w 18365"/>
              <a:gd name="T23" fmla="*/ 16026 h 16026"/>
              <a:gd name="T24" fmla="*/ 3654 w 18365"/>
              <a:gd name="T25" fmla="*/ 16026 h 16026"/>
              <a:gd name="T26" fmla="*/ 7404 w 18365"/>
              <a:gd name="T27" fmla="*/ 16026 h 16026"/>
              <a:gd name="T28" fmla="*/ 7404 w 18365"/>
              <a:gd name="T29" fmla="*/ 13420 h 16026"/>
              <a:gd name="T30" fmla="*/ 7404 w 18365"/>
              <a:gd name="T31" fmla="*/ 13420 h 16026"/>
              <a:gd name="T32" fmla="*/ 7429 w 18365"/>
              <a:gd name="T33" fmla="*/ 13127 h 16026"/>
              <a:gd name="T34" fmla="*/ 7526 w 18365"/>
              <a:gd name="T35" fmla="*/ 12860 h 16026"/>
              <a:gd name="T36" fmla="*/ 7648 w 18365"/>
              <a:gd name="T37" fmla="*/ 12616 h 16026"/>
              <a:gd name="T38" fmla="*/ 7818 w 18365"/>
              <a:gd name="T39" fmla="*/ 12421 h 16026"/>
              <a:gd name="T40" fmla="*/ 8038 w 18365"/>
              <a:gd name="T41" fmla="*/ 12251 h 16026"/>
              <a:gd name="T42" fmla="*/ 8257 w 18365"/>
              <a:gd name="T43" fmla="*/ 12129 h 16026"/>
              <a:gd name="T44" fmla="*/ 8525 w 18365"/>
              <a:gd name="T45" fmla="*/ 12031 h 16026"/>
              <a:gd name="T46" fmla="*/ 8817 w 18365"/>
              <a:gd name="T47" fmla="*/ 12007 h 16026"/>
              <a:gd name="T48" fmla="*/ 9548 w 18365"/>
              <a:gd name="T49" fmla="*/ 12007 h 16026"/>
              <a:gd name="T50" fmla="*/ 9548 w 18365"/>
              <a:gd name="T51" fmla="*/ 12007 h 16026"/>
              <a:gd name="T52" fmla="*/ 9840 w 18365"/>
              <a:gd name="T53" fmla="*/ 12031 h 16026"/>
              <a:gd name="T54" fmla="*/ 10108 w 18365"/>
              <a:gd name="T55" fmla="*/ 12129 h 16026"/>
              <a:gd name="T56" fmla="*/ 10327 w 18365"/>
              <a:gd name="T57" fmla="*/ 12251 h 16026"/>
              <a:gd name="T58" fmla="*/ 10546 w 18365"/>
              <a:gd name="T59" fmla="*/ 12421 h 16026"/>
              <a:gd name="T60" fmla="*/ 10717 w 18365"/>
              <a:gd name="T61" fmla="*/ 12616 h 16026"/>
              <a:gd name="T62" fmla="*/ 10838 w 18365"/>
              <a:gd name="T63" fmla="*/ 12860 h 16026"/>
              <a:gd name="T64" fmla="*/ 10936 w 18365"/>
              <a:gd name="T65" fmla="*/ 13127 h 16026"/>
              <a:gd name="T66" fmla="*/ 10960 w 18365"/>
              <a:gd name="T67" fmla="*/ 13420 h 16026"/>
              <a:gd name="T68" fmla="*/ 10960 w 18365"/>
              <a:gd name="T69" fmla="*/ 16026 h 16026"/>
              <a:gd name="T70" fmla="*/ 14711 w 18365"/>
              <a:gd name="T71" fmla="*/ 16026 h 16026"/>
              <a:gd name="T72" fmla="*/ 14711 w 18365"/>
              <a:gd name="T73" fmla="*/ 16026 h 16026"/>
              <a:gd name="T74" fmla="*/ 14857 w 18365"/>
              <a:gd name="T75" fmla="*/ 16026 h 16026"/>
              <a:gd name="T76" fmla="*/ 15003 w 18365"/>
              <a:gd name="T77" fmla="*/ 15977 h 16026"/>
              <a:gd name="T78" fmla="*/ 15149 w 18365"/>
              <a:gd name="T79" fmla="*/ 15904 h 16026"/>
              <a:gd name="T80" fmla="*/ 15271 w 18365"/>
              <a:gd name="T81" fmla="*/ 15806 h 16026"/>
              <a:gd name="T82" fmla="*/ 15344 w 18365"/>
              <a:gd name="T83" fmla="*/ 15685 h 16026"/>
              <a:gd name="T84" fmla="*/ 15417 w 18365"/>
              <a:gd name="T85" fmla="*/ 15563 h 16026"/>
              <a:gd name="T86" fmla="*/ 15466 w 18365"/>
              <a:gd name="T87" fmla="*/ 15417 h 16026"/>
              <a:gd name="T88" fmla="*/ 15490 w 18365"/>
              <a:gd name="T89" fmla="*/ 15246 h 16026"/>
              <a:gd name="T90" fmla="*/ 15490 w 18365"/>
              <a:gd name="T91" fmla="*/ 8841 h 16026"/>
              <a:gd name="T92" fmla="*/ 18364 w 18365"/>
              <a:gd name="T93" fmla="*/ 8841 h 16026"/>
              <a:gd name="T94" fmla="*/ 9182 w 18365"/>
              <a:gd name="T95" fmla="*/ 0 h 16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6" name="Google Shape;136;p19">
            <a:extLst>
              <a:ext uri="{FF2B5EF4-FFF2-40B4-BE49-F238E27FC236}">
                <a16:creationId xmlns:a16="http://schemas.microsoft.com/office/drawing/2014/main" id="{89EF3092-6299-415E-899E-26FDD4FD9188}"/>
              </a:ext>
            </a:extLst>
          </p:cNvPr>
          <p:cNvSpPr txBox="1">
            <a:spLocks/>
          </p:cNvSpPr>
          <p:nvPr/>
        </p:nvSpPr>
        <p:spPr bwMode="auto">
          <a:xfrm>
            <a:off x="3240088" y="1539875"/>
            <a:ext cx="23764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s-GT" altLang="en-US" sz="1600" b="1">
                <a:solidFill>
                  <a:schemeClr val="bg1"/>
                </a:solidFill>
                <a:latin typeface="Open Sans" panose="020B0606030504020204" pitchFamily="34" charset="0"/>
              </a:rPr>
              <a:t>Microempresa (1-10) </a:t>
            </a:r>
          </a:p>
          <a:p>
            <a:pPr algn="ctr" eaLnBrk="1" hangingPunct="1">
              <a:spcBef>
                <a:spcPts val="600"/>
              </a:spcBef>
            </a:pPr>
            <a:r>
              <a:rPr lang="es-GT" altLang="en-US" sz="1600">
                <a:solidFill>
                  <a:schemeClr val="bg1"/>
                </a:solidFill>
                <a:latin typeface="Open Sans" panose="020B0606030504020204" pitchFamily="34" charset="0"/>
              </a:rPr>
              <a:t>18.5%</a:t>
            </a:r>
          </a:p>
        </p:txBody>
      </p:sp>
      <p:sp>
        <p:nvSpPr>
          <p:cNvPr id="17" name="Google Shape;136;p19">
            <a:extLst>
              <a:ext uri="{FF2B5EF4-FFF2-40B4-BE49-F238E27FC236}">
                <a16:creationId xmlns:a16="http://schemas.microsoft.com/office/drawing/2014/main" id="{57A681D1-4071-490F-8558-F277580504A1}"/>
              </a:ext>
            </a:extLst>
          </p:cNvPr>
          <p:cNvSpPr txBox="1">
            <a:spLocks/>
          </p:cNvSpPr>
          <p:nvPr/>
        </p:nvSpPr>
        <p:spPr bwMode="auto">
          <a:xfrm>
            <a:off x="6070600" y="1547813"/>
            <a:ext cx="28225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s-GT" altLang="en-US" sz="1600" b="1">
                <a:solidFill>
                  <a:schemeClr val="bg1"/>
                </a:solidFill>
                <a:latin typeface="Open Sans" panose="020B0606030504020204" pitchFamily="34" charset="0"/>
              </a:rPr>
              <a:t>Pequeña Empresa (1-10) </a:t>
            </a:r>
          </a:p>
          <a:p>
            <a:pPr algn="ctr" eaLnBrk="1" hangingPunct="1">
              <a:spcBef>
                <a:spcPts val="600"/>
              </a:spcBef>
            </a:pPr>
            <a:r>
              <a:rPr lang="es-GT" altLang="en-US" sz="1600">
                <a:solidFill>
                  <a:schemeClr val="bg1"/>
                </a:solidFill>
                <a:latin typeface="Open Sans" panose="020B0606030504020204" pitchFamily="34" charset="0"/>
              </a:rPr>
              <a:t>28.3%</a:t>
            </a:r>
          </a:p>
        </p:txBody>
      </p:sp>
      <p:sp>
        <p:nvSpPr>
          <p:cNvPr id="18" name="Google Shape;136;p19">
            <a:extLst>
              <a:ext uri="{FF2B5EF4-FFF2-40B4-BE49-F238E27FC236}">
                <a16:creationId xmlns:a16="http://schemas.microsoft.com/office/drawing/2014/main" id="{5E15561C-ACFC-440E-813D-1A8089D0C107}"/>
              </a:ext>
            </a:extLst>
          </p:cNvPr>
          <p:cNvSpPr txBox="1">
            <a:spLocks/>
          </p:cNvSpPr>
          <p:nvPr/>
        </p:nvSpPr>
        <p:spPr bwMode="auto">
          <a:xfrm>
            <a:off x="3246438" y="3729038"/>
            <a:ext cx="2549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s-GT" altLang="en-US" sz="1600" b="1">
                <a:solidFill>
                  <a:schemeClr val="bg1"/>
                </a:solidFill>
                <a:latin typeface="Open Sans" panose="020B0606030504020204" pitchFamily="34" charset="0"/>
              </a:rPr>
              <a:t>Mediana Empresa (1-10) </a:t>
            </a:r>
          </a:p>
          <a:p>
            <a:pPr algn="ctr" eaLnBrk="1" hangingPunct="1">
              <a:spcBef>
                <a:spcPts val="600"/>
              </a:spcBef>
            </a:pPr>
            <a:r>
              <a:rPr lang="es-GT" altLang="en-US" sz="1600">
                <a:solidFill>
                  <a:schemeClr val="bg1"/>
                </a:solidFill>
                <a:latin typeface="Open Sans" panose="020B0606030504020204" pitchFamily="34" charset="0"/>
              </a:rPr>
              <a:t>21.7%</a:t>
            </a:r>
          </a:p>
        </p:txBody>
      </p:sp>
      <p:sp>
        <p:nvSpPr>
          <p:cNvPr id="19" name="Google Shape;136;p19">
            <a:extLst>
              <a:ext uri="{FF2B5EF4-FFF2-40B4-BE49-F238E27FC236}">
                <a16:creationId xmlns:a16="http://schemas.microsoft.com/office/drawing/2014/main" id="{0B0C4B92-562F-45BB-8F56-F92A43FE859A}"/>
              </a:ext>
            </a:extLst>
          </p:cNvPr>
          <p:cNvSpPr txBox="1">
            <a:spLocks/>
          </p:cNvSpPr>
          <p:nvPr/>
        </p:nvSpPr>
        <p:spPr bwMode="auto">
          <a:xfrm>
            <a:off x="6223000" y="3795713"/>
            <a:ext cx="23764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s-GT" altLang="en-US" sz="1600" b="1">
                <a:solidFill>
                  <a:schemeClr val="bg1"/>
                </a:solidFill>
                <a:latin typeface="Open Sans" panose="020B0606030504020204" pitchFamily="34" charset="0"/>
              </a:rPr>
              <a:t>Gran Empresa (1-10) </a:t>
            </a:r>
          </a:p>
          <a:p>
            <a:pPr algn="ctr" eaLnBrk="1" hangingPunct="1">
              <a:spcBef>
                <a:spcPts val="600"/>
              </a:spcBef>
            </a:pPr>
            <a:r>
              <a:rPr lang="es-GT" altLang="en-US" sz="1600">
                <a:solidFill>
                  <a:schemeClr val="bg1"/>
                </a:solidFill>
                <a:latin typeface="Open Sans" panose="020B0606030504020204" pitchFamily="34" charset="0"/>
              </a:rPr>
              <a:t>31.5%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1;p17">
            <a:extLst>
              <a:ext uri="{FF2B5EF4-FFF2-40B4-BE49-F238E27FC236}">
                <a16:creationId xmlns:a16="http://schemas.microsoft.com/office/drawing/2014/main" id="{D882406C-296D-4874-A7CF-7516A936D1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0825" y="1582738"/>
            <a:ext cx="4897438" cy="2990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Font typeface="Montserrat" panose="00000500000000000000" pitchFamily="2" charset="0"/>
              <a:buNone/>
            </a:pPr>
            <a:br>
              <a:rPr lang="es-ES" altLang="en-US" sz="7200" b="1" dirty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</a:br>
            <a:r>
              <a:rPr lang="es-MX" altLang="en-US" sz="2000" b="1" dirty="0">
                <a:solidFill>
                  <a:srgbClr val="B7B7B7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 panose="00000500000000000000" pitchFamily="2" charset="0"/>
              </a:rPr>
              <a:t>Percepción sobre el Derecho Humano de Propiedad en Guatemala</a:t>
            </a:r>
            <a:endParaRPr lang="es-ES" altLang="en-US" sz="2000" b="1" dirty="0">
              <a:solidFill>
                <a:srgbClr val="B7B7B7"/>
              </a:solidFill>
              <a:latin typeface="Montserrat" panose="00000500000000000000" pitchFamily="2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22530" name="Google Shape;112;p17">
            <a:extLst>
              <a:ext uri="{FF2B5EF4-FFF2-40B4-BE49-F238E27FC236}">
                <a16:creationId xmlns:a16="http://schemas.microsoft.com/office/drawing/2014/main" id="{D76B605F-88CA-433C-817D-0D5F98E5DA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4163" y="3651250"/>
            <a:ext cx="3671887" cy="10318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Karla" pitchFamily="2" charset="0"/>
              <a:buNone/>
            </a:pPr>
            <a:r>
              <a:rPr lang="es-ES_tradnl" altLang="en-US">
                <a:solidFill>
                  <a:srgbClr val="FFFFFF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96% e</a:t>
            </a:r>
            <a:r>
              <a:rPr lang="en-US" altLang="en-US">
                <a:solidFill>
                  <a:srgbClr val="FFFFFF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mpresarios co</a:t>
            </a:r>
            <a:r>
              <a:rPr lang="es-ES_tradnl" altLang="en-US">
                <a:solidFill>
                  <a:srgbClr val="FFFFFF"/>
                </a:solidFill>
                <a:latin typeface="Karla" pitchFamily="2" charset="0"/>
                <a:cs typeface="Arial" panose="020B0604020202020204" pitchFamily="34" charset="0"/>
                <a:sym typeface="Karla" pitchFamily="2" charset="0"/>
              </a:rPr>
              <a:t>nsidera que la protección de derechos de propiedad incentiva más negocios</a:t>
            </a:r>
            <a:endParaRPr lang="en-US" altLang="en-US">
              <a:solidFill>
                <a:srgbClr val="FFFFFF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Karla" pitchFamily="2" charset="0"/>
              <a:buNone/>
            </a:pPr>
            <a:endParaRPr lang="es-ES" altLang="en-US">
              <a:solidFill>
                <a:srgbClr val="FFFFFF"/>
              </a:solidFill>
              <a:latin typeface="Karla" pitchFamily="2" charset="0"/>
              <a:cs typeface="Arial" panose="020B0604020202020204" pitchFamily="34" charset="0"/>
              <a:sym typeface="Karla" pitchFamily="2" charset="0"/>
            </a:endParaRPr>
          </a:p>
        </p:txBody>
      </p:sp>
      <p:pic>
        <p:nvPicPr>
          <p:cNvPr id="22531" name="Picture 2" descr="C:\Users\Usuario\Desktop\Escritorio\cACIF PEQUE.jpeg">
            <a:extLst>
              <a:ext uri="{FF2B5EF4-FFF2-40B4-BE49-F238E27FC236}">
                <a16:creationId xmlns:a16="http://schemas.microsoft.com/office/drawing/2014/main" id="{F0554884-ED87-4944-8F49-4C48F715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0"/>
            <a:ext cx="238601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oogle Shape;180;p23">
            <a:extLst>
              <a:ext uri="{FF2B5EF4-FFF2-40B4-BE49-F238E27FC236}">
                <a16:creationId xmlns:a16="http://schemas.microsoft.com/office/drawing/2014/main" id="{07C325E2-BB78-44E7-9FF7-9775185ECD90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61913"/>
            <a:ext cx="430213" cy="377825"/>
            <a:chOff x="1929775" y="320925"/>
            <a:chExt cx="423800" cy="372650"/>
          </a:xfrm>
        </p:grpSpPr>
        <p:sp>
          <p:nvSpPr>
            <p:cNvPr id="23563" name="Google Shape;181;p23">
              <a:extLst>
                <a:ext uri="{FF2B5EF4-FFF2-40B4-BE49-F238E27FC236}">
                  <a16:creationId xmlns:a16="http://schemas.microsoft.com/office/drawing/2014/main" id="{7C303E08-54EE-48F9-A8F9-25036E09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75" y="320925"/>
              <a:ext cx="423800" cy="372650"/>
            </a:xfrm>
            <a:custGeom>
              <a:avLst/>
              <a:gdLst>
                <a:gd name="T0" fmla="*/ 16172 w 16952"/>
                <a:gd name="T1" fmla="*/ 0 h 14906"/>
                <a:gd name="T2" fmla="*/ 780 w 16952"/>
                <a:gd name="T3" fmla="*/ 0 h 14906"/>
                <a:gd name="T4" fmla="*/ 780 w 16952"/>
                <a:gd name="T5" fmla="*/ 0 h 14906"/>
                <a:gd name="T6" fmla="*/ 634 w 16952"/>
                <a:gd name="T7" fmla="*/ 25 h 14906"/>
                <a:gd name="T8" fmla="*/ 488 w 16952"/>
                <a:gd name="T9" fmla="*/ 73 h 14906"/>
                <a:gd name="T10" fmla="*/ 341 w 16952"/>
                <a:gd name="T11" fmla="*/ 146 h 14906"/>
                <a:gd name="T12" fmla="*/ 220 w 16952"/>
                <a:gd name="T13" fmla="*/ 244 h 14906"/>
                <a:gd name="T14" fmla="*/ 122 w 16952"/>
                <a:gd name="T15" fmla="*/ 341 h 14906"/>
                <a:gd name="T16" fmla="*/ 74 w 16952"/>
                <a:gd name="T17" fmla="*/ 487 h 14906"/>
                <a:gd name="T18" fmla="*/ 25 w 16952"/>
                <a:gd name="T19" fmla="*/ 634 h 14906"/>
                <a:gd name="T20" fmla="*/ 0 w 16952"/>
                <a:gd name="T21" fmla="*/ 780 h 14906"/>
                <a:gd name="T22" fmla="*/ 0 w 16952"/>
                <a:gd name="T23" fmla="*/ 14126 h 14906"/>
                <a:gd name="T24" fmla="*/ 0 w 16952"/>
                <a:gd name="T25" fmla="*/ 14126 h 14906"/>
                <a:gd name="T26" fmla="*/ 25 w 16952"/>
                <a:gd name="T27" fmla="*/ 14272 h 14906"/>
                <a:gd name="T28" fmla="*/ 74 w 16952"/>
                <a:gd name="T29" fmla="*/ 14418 h 14906"/>
                <a:gd name="T30" fmla="*/ 122 w 16952"/>
                <a:gd name="T31" fmla="*/ 14565 h 14906"/>
                <a:gd name="T32" fmla="*/ 220 w 16952"/>
                <a:gd name="T33" fmla="*/ 14662 h 14906"/>
                <a:gd name="T34" fmla="*/ 341 w 16952"/>
                <a:gd name="T35" fmla="*/ 14759 h 14906"/>
                <a:gd name="T36" fmla="*/ 488 w 16952"/>
                <a:gd name="T37" fmla="*/ 14832 h 14906"/>
                <a:gd name="T38" fmla="*/ 634 w 16952"/>
                <a:gd name="T39" fmla="*/ 14881 h 14906"/>
                <a:gd name="T40" fmla="*/ 780 w 16952"/>
                <a:gd name="T41" fmla="*/ 14906 h 14906"/>
                <a:gd name="T42" fmla="*/ 16172 w 16952"/>
                <a:gd name="T43" fmla="*/ 14906 h 14906"/>
                <a:gd name="T44" fmla="*/ 16172 w 16952"/>
                <a:gd name="T45" fmla="*/ 14906 h 14906"/>
                <a:gd name="T46" fmla="*/ 16318 w 16952"/>
                <a:gd name="T47" fmla="*/ 14881 h 14906"/>
                <a:gd name="T48" fmla="*/ 16464 w 16952"/>
                <a:gd name="T49" fmla="*/ 14832 h 14906"/>
                <a:gd name="T50" fmla="*/ 16611 w 16952"/>
                <a:gd name="T51" fmla="*/ 14759 h 14906"/>
                <a:gd name="T52" fmla="*/ 16732 w 16952"/>
                <a:gd name="T53" fmla="*/ 14662 h 14906"/>
                <a:gd name="T54" fmla="*/ 16830 w 16952"/>
                <a:gd name="T55" fmla="*/ 14565 h 14906"/>
                <a:gd name="T56" fmla="*/ 16878 w 16952"/>
                <a:gd name="T57" fmla="*/ 14418 h 14906"/>
                <a:gd name="T58" fmla="*/ 16927 w 16952"/>
                <a:gd name="T59" fmla="*/ 14272 h 14906"/>
                <a:gd name="T60" fmla="*/ 16952 w 16952"/>
                <a:gd name="T61" fmla="*/ 14126 h 14906"/>
                <a:gd name="T62" fmla="*/ 16952 w 16952"/>
                <a:gd name="T63" fmla="*/ 780 h 14906"/>
                <a:gd name="T64" fmla="*/ 16952 w 16952"/>
                <a:gd name="T65" fmla="*/ 780 h 14906"/>
                <a:gd name="T66" fmla="*/ 16927 w 16952"/>
                <a:gd name="T67" fmla="*/ 634 h 14906"/>
                <a:gd name="T68" fmla="*/ 16878 w 16952"/>
                <a:gd name="T69" fmla="*/ 487 h 14906"/>
                <a:gd name="T70" fmla="*/ 16830 w 16952"/>
                <a:gd name="T71" fmla="*/ 341 h 14906"/>
                <a:gd name="T72" fmla="*/ 16732 w 16952"/>
                <a:gd name="T73" fmla="*/ 244 h 14906"/>
                <a:gd name="T74" fmla="*/ 16611 w 16952"/>
                <a:gd name="T75" fmla="*/ 146 h 14906"/>
                <a:gd name="T76" fmla="*/ 16464 w 16952"/>
                <a:gd name="T77" fmla="*/ 73 h 14906"/>
                <a:gd name="T78" fmla="*/ 16318 w 16952"/>
                <a:gd name="T79" fmla="*/ 25 h 14906"/>
                <a:gd name="T80" fmla="*/ 16172 w 16952"/>
                <a:gd name="T81" fmla="*/ 0 h 14906"/>
                <a:gd name="T82" fmla="*/ 16172 w 16952"/>
                <a:gd name="T83" fmla="*/ 0 h 14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64" name="Google Shape;182;p23">
              <a:extLst>
                <a:ext uri="{FF2B5EF4-FFF2-40B4-BE49-F238E27FC236}">
                  <a16:creationId xmlns:a16="http://schemas.microsoft.com/office/drawing/2014/main" id="{7162715D-B791-434A-98E4-4B42DE7EE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25" y="345275"/>
              <a:ext cx="375100" cy="323950"/>
            </a:xfrm>
            <a:custGeom>
              <a:avLst/>
              <a:gdLst>
                <a:gd name="T0" fmla="*/ 15003 w 15004"/>
                <a:gd name="T1" fmla="*/ 12957 h 12958"/>
                <a:gd name="T2" fmla="*/ 1 w 15004"/>
                <a:gd name="T3" fmla="*/ 12957 h 12958"/>
                <a:gd name="T4" fmla="*/ 1 w 15004"/>
                <a:gd name="T5" fmla="*/ 0 h 12958"/>
                <a:gd name="T6" fmla="*/ 15003 w 15004"/>
                <a:gd name="T7" fmla="*/ 0 h 12958"/>
                <a:gd name="T8" fmla="*/ 15003 w 15004"/>
                <a:gd name="T9" fmla="*/ 12957 h 1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65" name="Google Shape;183;p23">
              <a:extLst>
                <a:ext uri="{FF2B5EF4-FFF2-40B4-BE49-F238E27FC236}">
                  <a16:creationId xmlns:a16="http://schemas.microsoft.com/office/drawing/2014/main" id="{27C568F7-604B-4C43-BDA6-62351574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375" y="534625"/>
              <a:ext cx="146750" cy="113275"/>
            </a:xfrm>
            <a:custGeom>
              <a:avLst/>
              <a:gdLst>
                <a:gd name="T0" fmla="*/ 0 w 5870"/>
                <a:gd name="T1" fmla="*/ 2266 h 4531"/>
                <a:gd name="T2" fmla="*/ 1534 w 5870"/>
                <a:gd name="T3" fmla="*/ 244 h 4531"/>
                <a:gd name="T4" fmla="*/ 1534 w 5870"/>
                <a:gd name="T5" fmla="*/ 244 h 4531"/>
                <a:gd name="T6" fmla="*/ 1632 w 5870"/>
                <a:gd name="T7" fmla="*/ 147 h 4531"/>
                <a:gd name="T8" fmla="*/ 1754 w 5870"/>
                <a:gd name="T9" fmla="*/ 50 h 4531"/>
                <a:gd name="T10" fmla="*/ 1875 w 5870"/>
                <a:gd name="T11" fmla="*/ 1 h 4531"/>
                <a:gd name="T12" fmla="*/ 2022 w 5870"/>
                <a:gd name="T13" fmla="*/ 1 h 4531"/>
                <a:gd name="T14" fmla="*/ 2143 w 5870"/>
                <a:gd name="T15" fmla="*/ 1 h 4531"/>
                <a:gd name="T16" fmla="*/ 2289 w 5870"/>
                <a:gd name="T17" fmla="*/ 50 h 4531"/>
                <a:gd name="T18" fmla="*/ 2411 w 5870"/>
                <a:gd name="T19" fmla="*/ 147 h 4531"/>
                <a:gd name="T20" fmla="*/ 2509 w 5870"/>
                <a:gd name="T21" fmla="*/ 244 h 4531"/>
                <a:gd name="T22" fmla="*/ 5870 w 5870"/>
                <a:gd name="T23" fmla="*/ 4531 h 4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66" name="Google Shape;184;p23">
              <a:extLst>
                <a:ext uri="{FF2B5EF4-FFF2-40B4-BE49-F238E27FC236}">
                  <a16:creationId xmlns:a16="http://schemas.microsoft.com/office/drawing/2014/main" id="{A063F31E-10D0-4564-8C8B-C866CF38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225" y="468875"/>
              <a:ext cx="232600" cy="179025"/>
            </a:xfrm>
            <a:custGeom>
              <a:avLst/>
              <a:gdLst>
                <a:gd name="T0" fmla="*/ 0 w 9304"/>
                <a:gd name="T1" fmla="*/ 3995 h 7161"/>
                <a:gd name="T2" fmla="*/ 2923 w 9304"/>
                <a:gd name="T3" fmla="*/ 244 h 7161"/>
                <a:gd name="T4" fmla="*/ 2923 w 9304"/>
                <a:gd name="T5" fmla="*/ 244 h 7161"/>
                <a:gd name="T6" fmla="*/ 3020 w 9304"/>
                <a:gd name="T7" fmla="*/ 147 h 7161"/>
                <a:gd name="T8" fmla="*/ 3142 w 9304"/>
                <a:gd name="T9" fmla="*/ 49 h 7161"/>
                <a:gd name="T10" fmla="*/ 3264 w 9304"/>
                <a:gd name="T11" fmla="*/ 1 h 7161"/>
                <a:gd name="T12" fmla="*/ 3410 w 9304"/>
                <a:gd name="T13" fmla="*/ 1 h 7161"/>
                <a:gd name="T14" fmla="*/ 3532 w 9304"/>
                <a:gd name="T15" fmla="*/ 1 h 7161"/>
                <a:gd name="T16" fmla="*/ 3678 w 9304"/>
                <a:gd name="T17" fmla="*/ 49 h 7161"/>
                <a:gd name="T18" fmla="*/ 3800 w 9304"/>
                <a:gd name="T19" fmla="*/ 147 h 7161"/>
                <a:gd name="T20" fmla="*/ 3897 w 9304"/>
                <a:gd name="T21" fmla="*/ 244 h 7161"/>
                <a:gd name="T22" fmla="*/ 9304 w 9304"/>
                <a:gd name="T23" fmla="*/ 7161 h 7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67" name="Google Shape;185;p23">
              <a:extLst>
                <a:ext uri="{FF2B5EF4-FFF2-40B4-BE49-F238E27FC236}">
                  <a16:creationId xmlns:a16="http://schemas.microsoft.com/office/drawing/2014/main" id="{D8519834-033F-4B9F-9578-BCEAA1D51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675" y="396425"/>
              <a:ext cx="97450" cy="97450"/>
            </a:xfrm>
            <a:custGeom>
              <a:avLst/>
              <a:gdLst>
                <a:gd name="T0" fmla="*/ 1949 w 3898"/>
                <a:gd name="T1" fmla="*/ 3897 h 3898"/>
                <a:gd name="T2" fmla="*/ 1559 w 3898"/>
                <a:gd name="T3" fmla="*/ 3873 h 3898"/>
                <a:gd name="T4" fmla="*/ 1194 w 3898"/>
                <a:gd name="T5" fmla="*/ 3751 h 3898"/>
                <a:gd name="T6" fmla="*/ 853 w 3898"/>
                <a:gd name="T7" fmla="*/ 3580 h 3898"/>
                <a:gd name="T8" fmla="*/ 560 w 3898"/>
                <a:gd name="T9" fmla="*/ 3337 h 3898"/>
                <a:gd name="T10" fmla="*/ 317 w 3898"/>
                <a:gd name="T11" fmla="*/ 3045 h 3898"/>
                <a:gd name="T12" fmla="*/ 146 w 3898"/>
                <a:gd name="T13" fmla="*/ 2704 h 3898"/>
                <a:gd name="T14" fmla="*/ 25 w 3898"/>
                <a:gd name="T15" fmla="*/ 2338 h 3898"/>
                <a:gd name="T16" fmla="*/ 0 w 3898"/>
                <a:gd name="T17" fmla="*/ 1949 h 3898"/>
                <a:gd name="T18" fmla="*/ 0 w 3898"/>
                <a:gd name="T19" fmla="*/ 1754 h 3898"/>
                <a:gd name="T20" fmla="*/ 73 w 3898"/>
                <a:gd name="T21" fmla="*/ 1389 h 3898"/>
                <a:gd name="T22" fmla="*/ 220 w 3898"/>
                <a:gd name="T23" fmla="*/ 1023 h 3898"/>
                <a:gd name="T24" fmla="*/ 439 w 3898"/>
                <a:gd name="T25" fmla="*/ 707 h 3898"/>
                <a:gd name="T26" fmla="*/ 707 w 3898"/>
                <a:gd name="T27" fmla="*/ 463 h 3898"/>
                <a:gd name="T28" fmla="*/ 1023 w 3898"/>
                <a:gd name="T29" fmla="*/ 244 h 3898"/>
                <a:gd name="T30" fmla="*/ 1364 w 3898"/>
                <a:gd name="T31" fmla="*/ 98 h 3898"/>
                <a:gd name="T32" fmla="*/ 1754 w 3898"/>
                <a:gd name="T33" fmla="*/ 25 h 3898"/>
                <a:gd name="T34" fmla="*/ 1949 w 3898"/>
                <a:gd name="T35" fmla="*/ 0 h 3898"/>
                <a:gd name="T36" fmla="*/ 2338 w 3898"/>
                <a:gd name="T37" fmla="*/ 49 h 3898"/>
                <a:gd name="T38" fmla="*/ 2704 w 3898"/>
                <a:gd name="T39" fmla="*/ 171 h 3898"/>
                <a:gd name="T40" fmla="*/ 3020 w 3898"/>
                <a:gd name="T41" fmla="*/ 341 h 3898"/>
                <a:gd name="T42" fmla="*/ 3313 w 3898"/>
                <a:gd name="T43" fmla="*/ 585 h 3898"/>
                <a:gd name="T44" fmla="*/ 3556 w 3898"/>
                <a:gd name="T45" fmla="*/ 877 h 3898"/>
                <a:gd name="T46" fmla="*/ 3727 w 3898"/>
                <a:gd name="T47" fmla="*/ 1194 h 3898"/>
                <a:gd name="T48" fmla="*/ 3848 w 3898"/>
                <a:gd name="T49" fmla="*/ 1559 h 3898"/>
                <a:gd name="T50" fmla="*/ 3897 w 3898"/>
                <a:gd name="T51" fmla="*/ 1949 h 3898"/>
                <a:gd name="T52" fmla="*/ 3873 w 3898"/>
                <a:gd name="T53" fmla="*/ 2168 h 3898"/>
                <a:gd name="T54" fmla="*/ 3800 w 3898"/>
                <a:gd name="T55" fmla="*/ 2533 h 3898"/>
                <a:gd name="T56" fmla="*/ 3654 w 3898"/>
                <a:gd name="T57" fmla="*/ 2874 h 3898"/>
                <a:gd name="T58" fmla="*/ 3459 w 3898"/>
                <a:gd name="T59" fmla="*/ 3191 h 3898"/>
                <a:gd name="T60" fmla="*/ 3191 w 3898"/>
                <a:gd name="T61" fmla="*/ 3459 h 3898"/>
                <a:gd name="T62" fmla="*/ 2874 w 3898"/>
                <a:gd name="T63" fmla="*/ 3678 h 3898"/>
                <a:gd name="T64" fmla="*/ 2533 w 3898"/>
                <a:gd name="T65" fmla="*/ 3824 h 3898"/>
                <a:gd name="T66" fmla="*/ 2144 w 3898"/>
                <a:gd name="T67" fmla="*/ 3897 h 3898"/>
                <a:gd name="T68" fmla="*/ 1949 w 3898"/>
                <a:gd name="T69" fmla="*/ 3897 h 3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555" name="Google Shape;186;p23">
            <a:extLst>
              <a:ext uri="{FF2B5EF4-FFF2-40B4-BE49-F238E27FC236}">
                <a16:creationId xmlns:a16="http://schemas.microsoft.com/office/drawing/2014/main" id="{6D1FAD3C-122F-46A3-9720-940F14D2E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71CC117B-2A0A-4B3F-9CDC-D9956BBEA8E2}" type="slidenum">
              <a:rPr lang="en-US" altLang="en-US" sz="120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pPr eaLnBrk="1" hangingPunct="1"/>
              <a:t>9</a:t>
            </a:fld>
            <a:endParaRPr lang="es-ES" altLang="en-US" sz="120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graphicFrame>
        <p:nvGraphicFramePr>
          <p:cNvPr id="23556" name="3 Gráfico">
            <a:extLst>
              <a:ext uri="{FF2B5EF4-FFF2-40B4-BE49-F238E27FC236}">
                <a16:creationId xmlns:a16="http://schemas.microsoft.com/office/drawing/2014/main" id="{AFE8CAFA-0F2F-461D-B319-9F48638EE8CC}"/>
              </a:ext>
            </a:extLst>
          </p:cNvPr>
          <p:cNvGraphicFramePr>
            <a:graphicFrameLocks/>
          </p:cNvGraphicFramePr>
          <p:nvPr/>
        </p:nvGraphicFramePr>
        <p:xfrm>
          <a:off x="560388" y="1584325"/>
          <a:ext cx="3630612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23556" name="3 Gráfico">
                        <a:extLst>
                          <a:ext uri="{FF2B5EF4-FFF2-40B4-BE49-F238E27FC236}">
                            <a16:creationId xmlns:a16="http://schemas.microsoft.com/office/drawing/2014/main" id="{AFE8CAFA-0F2F-461D-B319-9F48638EE8C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84325"/>
                        <a:ext cx="3630612" cy="276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5 Gráfico">
            <a:extLst>
              <a:ext uri="{FF2B5EF4-FFF2-40B4-BE49-F238E27FC236}">
                <a16:creationId xmlns:a16="http://schemas.microsoft.com/office/drawing/2014/main" id="{24C7C2D8-FE1B-4883-B206-F9AA3EFA85C1}"/>
              </a:ext>
            </a:extLst>
          </p:cNvPr>
          <p:cNvGraphicFramePr>
            <a:graphicFrameLocks/>
          </p:cNvGraphicFramePr>
          <p:nvPr/>
        </p:nvGraphicFramePr>
        <p:xfrm>
          <a:off x="5097463" y="1408113"/>
          <a:ext cx="4097337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6" imgW="0" imgH="0" progId="Excel.Chart.8">
                  <p:embed/>
                </p:oleObj>
              </mc:Choice>
              <mc:Fallback>
                <p:oleObj r:id="rId6" imgW="0" imgH="0" progId="Excel.Chart.8">
                  <p:embed/>
                  <p:pic>
                    <p:nvPicPr>
                      <p:cNvPr id="23557" name="5 Gráfico">
                        <a:extLst>
                          <a:ext uri="{FF2B5EF4-FFF2-40B4-BE49-F238E27FC236}">
                            <a16:creationId xmlns:a16="http://schemas.microsoft.com/office/drawing/2014/main" id="{24C7C2D8-FE1B-4883-B206-F9AA3EFA85C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408113"/>
                        <a:ext cx="4097337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13 Rectángulo">
            <a:extLst>
              <a:ext uri="{FF2B5EF4-FFF2-40B4-BE49-F238E27FC236}">
                <a16:creationId xmlns:a16="http://schemas.microsoft.com/office/drawing/2014/main" id="{735F3C37-678F-4213-9FE9-F0462444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300538"/>
            <a:ext cx="2776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  <p:sp>
        <p:nvSpPr>
          <p:cNvPr id="23559" name="14 Rectángulo">
            <a:extLst>
              <a:ext uri="{FF2B5EF4-FFF2-40B4-BE49-F238E27FC236}">
                <a16:creationId xmlns:a16="http://schemas.microsoft.com/office/drawing/2014/main" id="{4B758A7B-AD35-4E9F-9BC6-6629497F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088" y="4300538"/>
            <a:ext cx="2774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Karla" pitchFamily="2" charset="0"/>
              </a:rPr>
              <a:t>Fuente: II Encuesta Percepción Empresarial 2021, CACIF</a:t>
            </a:r>
            <a:r>
              <a:rPr lang="en-US" altLang="en-US" sz="1000">
                <a:latin typeface="Karla" pitchFamily="2" charset="0"/>
              </a:rPr>
              <a:t>.</a:t>
            </a:r>
            <a:endParaRPr lang="es-GT" altLang="en-US" sz="1000">
              <a:latin typeface="Karla" pitchFamily="2" charset="0"/>
            </a:endParaRPr>
          </a:p>
        </p:txBody>
      </p:sp>
      <p:sp>
        <p:nvSpPr>
          <p:cNvPr id="18" name="Google Shape;191;p24">
            <a:extLst>
              <a:ext uri="{FF2B5EF4-FFF2-40B4-BE49-F238E27FC236}">
                <a16:creationId xmlns:a16="http://schemas.microsoft.com/office/drawing/2014/main" id="{46313580-8CE3-4024-A67F-886CA267BC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088" y="277813"/>
            <a:ext cx="3097212" cy="396875"/>
          </a:xfrm>
        </p:spPr>
        <p:txBody>
          <a:bodyPr/>
          <a:lstStyle/>
          <a:p>
            <a:pPr eaLnBrk="1" fontAlgn="auto" hangingPunct="1">
              <a:buClr>
                <a:schemeClr val="dk2"/>
              </a:buClr>
              <a:buFont typeface="Montserrat"/>
              <a:buNone/>
              <a:defRPr/>
            </a:pPr>
            <a:r>
              <a:rPr lang="en" sz="16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DERECHO DE PROPIEDAD</a:t>
            </a:r>
            <a:br>
              <a:rPr sz="16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dirty="0">
              <a:solidFill>
                <a:schemeClr val="tx2">
                  <a:lumMod val="5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561" name="1 Título">
            <a:extLst>
              <a:ext uri="{FF2B5EF4-FFF2-40B4-BE49-F238E27FC236}">
                <a16:creationId xmlns:a16="http://schemas.microsoft.com/office/drawing/2014/main" id="{E24E7FBA-1459-40D0-AFD5-92814D3A2335}"/>
              </a:ext>
            </a:extLst>
          </p:cNvPr>
          <p:cNvSpPr txBox="1">
            <a:spLocks/>
          </p:cNvSpPr>
          <p:nvPr/>
        </p:nvSpPr>
        <p:spPr bwMode="auto">
          <a:xfrm>
            <a:off x="179388" y="998538"/>
            <a:ext cx="37766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1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 </a:t>
            </a:r>
            <a:r>
              <a:rPr lang="es-MX" altLang="en-US" sz="11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Tiene su empresa propiedad sobre algún bien?</a:t>
            </a:r>
            <a:endParaRPr lang="es-GT" altLang="en-US" sz="11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23562" name="1 Título">
            <a:extLst>
              <a:ext uri="{FF2B5EF4-FFF2-40B4-BE49-F238E27FC236}">
                <a16:creationId xmlns:a16="http://schemas.microsoft.com/office/drawing/2014/main" id="{A44A01C7-FF61-4F07-BF3F-F98DD91B8321}"/>
              </a:ext>
            </a:extLst>
          </p:cNvPr>
          <p:cNvSpPr txBox="1">
            <a:spLocks/>
          </p:cNvSpPr>
          <p:nvPr/>
        </p:nvSpPr>
        <p:spPr bwMode="auto">
          <a:xfrm>
            <a:off x="5148263" y="993775"/>
            <a:ext cx="37766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B7B7B7"/>
              </a:buClr>
              <a:buSzPts val="1200"/>
              <a:buFont typeface="Montserrat" panose="00000500000000000000" pitchFamily="2" charset="0"/>
              <a:buNone/>
            </a:pPr>
            <a:r>
              <a:rPr lang="en-US" altLang="en-US" sz="11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¿ </a:t>
            </a:r>
            <a:r>
              <a:rPr lang="es-MX" altLang="en-US" sz="1100" b="1">
                <a:solidFill>
                  <a:srgbClr val="B7B7B7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  <a:t>De qué tipo de bienes es propietario?</a:t>
            </a:r>
            <a:endParaRPr lang="es-GT" altLang="en-US" sz="1100" b="1">
              <a:solidFill>
                <a:srgbClr val="B7B7B7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999999"/>
      </a:dk1>
      <a:lt1>
        <a:srgbClr val="FFFFFF"/>
      </a:lt1>
      <a:dk2>
        <a:srgbClr val="B7B7B7"/>
      </a:dk2>
      <a:lt2>
        <a:srgbClr val="ECECEC"/>
      </a:lt2>
      <a:accent1>
        <a:srgbClr val="8BC34A"/>
      </a:accent1>
      <a:accent2>
        <a:srgbClr val="CDDC39"/>
      </a:accent2>
      <a:accent3>
        <a:srgbClr val="FFEB3B"/>
      </a:accent3>
      <a:accent4>
        <a:srgbClr val="FFC107"/>
      </a:accent4>
      <a:accent5>
        <a:srgbClr val="FF9800"/>
      </a:accent5>
      <a:accent6>
        <a:srgbClr val="F44336"/>
      </a:accent6>
      <a:hlink>
        <a:srgbClr val="00BCD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831</Words>
  <Application>Microsoft Macintosh PowerPoint</Application>
  <PresentationFormat>Presentación en pantalla (16:9)</PresentationFormat>
  <Paragraphs>133</Paragraphs>
  <Slides>16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Karla</vt:lpstr>
      <vt:lpstr>Montserrat</vt:lpstr>
      <vt:lpstr>Open Sans</vt:lpstr>
      <vt:lpstr>Cadwal template</vt:lpstr>
      <vt:lpstr>Excel.Chart.8</vt:lpstr>
      <vt:lpstr>II  ENCUESTA PERCEPCIÓN EMPRESARIAL 2021:  SECCIÓN SOBRE DERECHOS DE PROPIEDAD </vt:lpstr>
      <vt:lpstr>OBJETIVOS Y ALCANCES</vt:lpstr>
      <vt:lpstr>Ficha técnica</vt:lpstr>
      <vt:lpstr>Presentación de PowerPoint</vt:lpstr>
      <vt:lpstr>Presentación de PowerPoint</vt:lpstr>
      <vt:lpstr>Sectores representados en la muestra </vt:lpstr>
      <vt:lpstr>PARTICIPACIÓN POR TIPO DE EMPRESA</vt:lpstr>
      <vt:lpstr> Percepción sobre el Derecho Humano de Propiedad en Guatemala</vt:lpstr>
      <vt:lpstr>DERECHO DE PROPIEDAD </vt:lpstr>
      <vt:lpstr>¿Los derechos de propiedad sobre sus bienes inmuebles se encuentran bien protegidos?</vt:lpstr>
      <vt:lpstr>RESPUESTA AUTORIDADES Frente a los délitos en contra  de la propiedad</vt:lpstr>
      <vt:lpstr>PROBLEMAS CATASTRALES O PROPIEDAD INTELECTUAL</vt:lpstr>
      <vt:lpstr>Presentación de PowerPoint</vt:lpstr>
      <vt:lpstr>EFICIENCIA SISTEMA JUSTICIA</vt:lpstr>
      <vt:lpstr>GARANTÍA Y PROTECCIÓN DE LOS DERECHOS DE PROPIEDAD</vt:lpstr>
      <vt:lpstr>96%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 ENCUESTA PERCEPCIÓN EMPRESARIAL 2021 </dc:title>
  <dc:creator>Usuario</dc:creator>
  <cp:lastModifiedBy>José Fernando Orellana Wer</cp:lastModifiedBy>
  <cp:revision>36</cp:revision>
  <dcterms:modified xsi:type="dcterms:W3CDTF">2021-09-29T19:00:57Z</dcterms:modified>
</cp:coreProperties>
</file>