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Ex1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charts/chart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9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Ex2.xml" ContentType="application/vnd.ms-office.chartex+xml"/>
  <Override PartName="/ppt/charts/style13.xml" ContentType="application/vnd.ms-office.chartstyle+xml"/>
  <Override PartName="/ppt/charts/colors13.xml" ContentType="application/vnd.ms-office.chartcolorstyle+xml"/>
  <Override PartName="/ppt/charts/chartEx3.xml" ContentType="application/vnd.ms-office.chartex+xml"/>
  <Override PartName="/ppt/charts/style14.xml" ContentType="application/vnd.ms-office.chartstyle+xml"/>
  <Override PartName="/ppt/charts/colors14.xml" ContentType="application/vnd.ms-office.chartcolorstyle+xml"/>
  <Override PartName="/ppt/charts/chart1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28"/>
  </p:notesMasterIdLst>
  <p:handoutMasterIdLst>
    <p:handoutMasterId r:id="rId29"/>
  </p:handoutMasterIdLst>
  <p:sldIdLst>
    <p:sldId id="350" r:id="rId5"/>
    <p:sldId id="352" r:id="rId6"/>
    <p:sldId id="361" r:id="rId7"/>
    <p:sldId id="353" r:id="rId8"/>
    <p:sldId id="366" r:id="rId9"/>
    <p:sldId id="367" r:id="rId10"/>
    <p:sldId id="354" r:id="rId11"/>
    <p:sldId id="368" r:id="rId12"/>
    <p:sldId id="343" r:id="rId13"/>
    <p:sldId id="362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5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469"/>
    <a:srgbClr val="83CCF2"/>
    <a:srgbClr val="95C11E"/>
    <a:srgbClr val="1370B9"/>
    <a:srgbClr val="DED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0" autoAdjust="0"/>
    <p:restoredTop sz="96228" autoAdjust="0"/>
  </p:normalViewPr>
  <p:slideViewPr>
    <p:cSldViewPr snapToGrid="0">
      <p:cViewPr>
        <p:scale>
          <a:sx n="96" d="100"/>
          <a:sy n="96" d="100"/>
        </p:scale>
        <p:origin x="41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rellanawer/Desktop/Termometro/20210703%20Termometro%2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/Users/jforellanawer/Desktop/Termometro/20210703%20Termometro%20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file:////Users/jforellanawer/Desktop/Termometro/20210703%20Termometro%20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/Users/jforellanawer/Desktop/Termometro/20210703%20Termometro%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Univers Condensed" panose="020F0502020204030204" pitchFamily="34" charset="0"/>
              </a:defRPr>
            </a:pPr>
            <a:r>
              <a:rPr lang="es-MX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Delitos Contra el Patrimonio</a:t>
            </a:r>
          </a:p>
        </c:rich>
      </c:tx>
      <c:layout>
        <c:manualLayout>
          <c:xMode val="edge"/>
          <c:yMode val="edge"/>
          <c:x val="0.22649584682528506"/>
          <c:y val="7.36643756639144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all" spc="120" normalizeH="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Univers Condensed" panose="020F0502020204030204" pitchFamily="34" charset="0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0.13200016239073348"/>
          <c:y val="0.31670375811481172"/>
          <c:w val="0.77241252927463744"/>
          <c:h val="0.591082896376637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'Comparativo '!$B$2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943834927556987E-2"/>
                  <c:y val="4.79706095029494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D8-7B4B-AFD3-472C6CD2C9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Univers Condensed" panose="020F0502020204030204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'!$A$3:$A$5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'!$B$3:$B$5</c:f>
              <c:numCache>
                <c:formatCode>_-* #,##0_-;\-* #,##0_-;_-* "-"??_-;_-@_-</c:formatCode>
                <c:ptCount val="3"/>
                <c:pt idx="0">
                  <c:v>138943</c:v>
                </c:pt>
                <c:pt idx="1">
                  <c:v>101326</c:v>
                </c:pt>
                <c:pt idx="2">
                  <c:v>50490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D8-7B4B-AFD3-472C6CD2C906}"/>
            </c:ext>
          </c:extLst>
        </c:ser>
        <c:ser>
          <c:idx val="1"/>
          <c:order val="1"/>
          <c:tx>
            <c:strRef>
              <c:f>'Comparativo '!$C$2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2234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Univers Condensed" panose="020F0502020204030204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'!$A$3:$A$5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'!$C$3:$C$5</c:f>
              <c:numCache>
                <c:formatCode>_-* #,##0_-;\-* #,##0_-;_-* "-"??_-;_-@_-</c:formatCode>
                <c:ptCount val="3"/>
                <c:pt idx="0">
                  <c:v>40076</c:v>
                </c:pt>
                <c:pt idx="1">
                  <c:v>32323</c:v>
                </c:pt>
                <c:pt idx="2">
                  <c:v>19653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D8-7B4B-AFD3-472C6CD2C906}"/>
            </c:ext>
          </c:extLst>
        </c:ser>
        <c:ser>
          <c:idx val="2"/>
          <c:order val="2"/>
          <c:tx>
            <c:strRef>
              <c:f>'Comparativo '!$D$2</c:f>
              <c:strCache>
                <c:ptCount val="1"/>
                <c:pt idx="0">
                  <c:v>Acusaciones</c:v>
                </c:pt>
              </c:strCache>
            </c:strRef>
          </c:tx>
          <c:spPr>
            <a:solidFill>
              <a:srgbClr val="1370B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Univers Condensed" panose="020F0502020204030204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'!$A$3:$A$5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'!$D$3:$D$5</c:f>
              <c:numCache>
                <c:formatCode>_-* #,##0_-;\-* #,##0_-;_-* "-"??_-;_-@_-</c:formatCode>
                <c:ptCount val="3"/>
                <c:pt idx="0">
                  <c:v>3868</c:v>
                </c:pt>
                <c:pt idx="1">
                  <c:v>2883</c:v>
                </c:pt>
                <c:pt idx="2">
                  <c:v>1643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D8-7B4B-AFD3-472C6CD2C906}"/>
            </c:ext>
          </c:extLst>
        </c:ser>
        <c:ser>
          <c:idx val="3"/>
          <c:order val="3"/>
          <c:tx>
            <c:strRef>
              <c:f>'Comparativo '!$E$2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rgbClr val="95C1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Univers Condensed" panose="020F0502020204030204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'!$A$3:$A$5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'!$E$3:$E$5</c:f>
              <c:numCache>
                <c:formatCode>_-* #,##0_-;\-* #,##0_-;_-* "-"??_-;_-@_-</c:formatCode>
                <c:ptCount val="3"/>
                <c:pt idx="0">
                  <c:v>2512</c:v>
                </c:pt>
                <c:pt idx="1">
                  <c:v>1097</c:v>
                </c:pt>
                <c:pt idx="2">
                  <c:v>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2D8-7B4B-AFD3-472C6CD2C906}"/>
            </c:ext>
          </c:extLst>
        </c:ser>
        <c:ser>
          <c:idx val="4"/>
          <c:order val="4"/>
          <c:tx>
            <c:strRef>
              <c:f>'Comparativo '!$F$2</c:f>
              <c:strCache>
                <c:ptCount val="1"/>
                <c:pt idx="0">
                  <c:v>Salidas Alternas</c:v>
                </c:pt>
              </c:strCache>
            </c:strRef>
          </c:tx>
          <c:spPr>
            <a:solidFill>
              <a:srgbClr val="DEDC0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Univers Condensed" panose="020F0502020204030204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'!$A$3:$A$5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'!$F$3:$F$5</c:f>
              <c:numCache>
                <c:formatCode>_-* #,##0_-;\-* #,##0_-;_-* "-"??_-;_-@_-</c:formatCode>
                <c:ptCount val="3"/>
                <c:pt idx="0">
                  <c:v>4196</c:v>
                </c:pt>
                <c:pt idx="1">
                  <c:v>2646</c:v>
                </c:pt>
                <c:pt idx="2">
                  <c:v>1395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D8-7B4B-AFD3-472C6CD2C9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73821440"/>
        <c:axId val="532355216"/>
      </c:barChart>
      <c:catAx>
        <c:axId val="473821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Univers Condensed" panose="020F0502020204030204" pitchFamily="34" charset="0"/>
              </a:defRPr>
            </a:pPr>
            <a:endParaRPr lang="es-GT"/>
          </a:p>
        </c:txPr>
        <c:crossAx val="532355216"/>
        <c:crosses val="autoZero"/>
        <c:auto val="1"/>
        <c:lblAlgn val="ctr"/>
        <c:lblOffset val="100"/>
        <c:noMultiLvlLbl val="0"/>
      </c:catAx>
      <c:valAx>
        <c:axId val="53235521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47382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415975948944716E-2"/>
          <c:y val="0.19488037589432813"/>
          <c:w val="0.90768312379930394"/>
          <c:h val="0.121106193707906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Univers Condensed" panose="020F0502020204030204" pitchFamily="34" charset="0"/>
            </a:defRPr>
          </a:pPr>
          <a:endParaRPr lang="es-G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  <a:cs typeface="Univers Condensed" panose="020F0502020204030204" pitchFamily="34" charset="0"/>
        </a:defRPr>
      </a:pPr>
      <a:endParaRPr lang="es-G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'Denuncias por Año'!$B$4</c:f>
              <c:strCache>
                <c:ptCount val="1"/>
                <c:pt idx="0">
                  <c:v>Año 2019</c:v>
                </c:pt>
              </c:strCache>
            </c:strRef>
          </c:tx>
          <c:spPr>
            <a:solidFill>
              <a:srgbClr val="83CCF2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rgbClr val="83CCF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Año'!$A$5:$A$14</c:f>
              <c:strCache>
                <c:ptCount val="10"/>
                <c:pt idx="0">
                  <c:v>Guatemala</c:v>
                </c:pt>
                <c:pt idx="1">
                  <c:v>Quetzaltenango</c:v>
                </c:pt>
                <c:pt idx="2">
                  <c:v>Escuintla</c:v>
                </c:pt>
                <c:pt idx="3">
                  <c:v>Huehuetenango</c:v>
                </c:pt>
                <c:pt idx="4">
                  <c:v>Alta Verapaz</c:v>
                </c:pt>
                <c:pt idx="5">
                  <c:v>Sololá</c:v>
                </c:pt>
                <c:pt idx="6">
                  <c:v>Jutiapa</c:v>
                </c:pt>
                <c:pt idx="7">
                  <c:v>Totonicapán</c:v>
                </c:pt>
                <c:pt idx="8">
                  <c:v>El Progreso</c:v>
                </c:pt>
                <c:pt idx="9">
                  <c:v>Santa Rosa</c:v>
                </c:pt>
              </c:strCache>
            </c:strRef>
          </c:cat>
          <c:val>
            <c:numRef>
              <c:f>'Denuncias por Año'!$B$5:$B$14</c:f>
              <c:numCache>
                <c:formatCode>#,##0</c:formatCode>
                <c:ptCount val="10"/>
                <c:pt idx="0">
                  <c:v>283</c:v>
                </c:pt>
                <c:pt idx="1">
                  <c:v>53</c:v>
                </c:pt>
                <c:pt idx="2">
                  <c:v>48</c:v>
                </c:pt>
                <c:pt idx="3">
                  <c:v>18</c:v>
                </c:pt>
                <c:pt idx="4">
                  <c:v>18</c:v>
                </c:pt>
                <c:pt idx="5">
                  <c:v>11</c:v>
                </c:pt>
                <c:pt idx="6">
                  <c:v>3</c:v>
                </c:pt>
                <c:pt idx="7">
                  <c:v>7</c:v>
                </c:pt>
                <c:pt idx="8">
                  <c:v>4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6-CF40-BDF1-DA0EDA1A39C6}"/>
            </c:ext>
          </c:extLst>
        </c:ser>
        <c:ser>
          <c:idx val="1"/>
          <c:order val="1"/>
          <c:tx>
            <c:strRef>
              <c:f>'Denuncias por Año'!$C$4</c:f>
              <c:strCache>
                <c:ptCount val="1"/>
                <c:pt idx="0">
                  <c:v>Año 2020</c:v>
                </c:pt>
              </c:strCache>
            </c:strRef>
          </c:tx>
          <c:spPr>
            <a:solidFill>
              <a:srgbClr val="1370B9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8124797029683861E-2"/>
                  <c:y val="-2.3371305263475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E6-CF40-BDF1-DA0EDA1A39C6}"/>
                </c:ext>
              </c:extLst>
            </c:dLbl>
            <c:dLbl>
              <c:idx val="5"/>
              <c:layout>
                <c:manualLayout>
                  <c:x val="-1.4152477226166894E-2"/>
                  <c:y val="2.3371305263475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E6-CF40-BDF1-DA0EDA1A39C6}"/>
                </c:ext>
              </c:extLst>
            </c:dLbl>
            <c:dLbl>
              <c:idx val="6"/>
              <c:layout>
                <c:manualLayout>
                  <c:x val="-9.8547757545674628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E6-CF40-BDF1-DA0EDA1A39C6}"/>
                </c:ext>
              </c:extLst>
            </c:dLbl>
            <c:dLbl>
              <c:idx val="7"/>
              <c:layout>
                <c:manualLayout>
                  <c:x val="-1.0157297866207211E-2"/>
                  <c:y val="-2.3371305263475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E6-CF40-BDF1-DA0EDA1A39C6}"/>
                </c:ext>
              </c:extLst>
            </c:dLbl>
            <c:dLbl>
              <c:idx val="8"/>
              <c:layout>
                <c:manualLayout>
                  <c:x val="-4.9806569354164049E-3"/>
                  <c:y val="-2.142344900600823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E6-CF40-BDF1-DA0EDA1A39C6}"/>
                </c:ext>
              </c:extLst>
            </c:dLbl>
            <c:dLbl>
              <c:idx val="9"/>
              <c:layout>
                <c:manualLayout>
                  <c:x val="-1.4395543518985438E-2"/>
                  <c:y val="2.33713052634755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E6-CF40-BDF1-DA0EDA1A39C6}"/>
                </c:ext>
              </c:extLst>
            </c:dLbl>
            <c:spPr>
              <a:solidFill>
                <a:srgbClr val="1370B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Año'!$A$5:$A$14</c:f>
              <c:strCache>
                <c:ptCount val="10"/>
                <c:pt idx="0">
                  <c:v>Guatemala</c:v>
                </c:pt>
                <c:pt idx="1">
                  <c:v>Quetzaltenango</c:v>
                </c:pt>
                <c:pt idx="2">
                  <c:v>Escuintla</c:v>
                </c:pt>
                <c:pt idx="3">
                  <c:v>Huehuetenango</c:v>
                </c:pt>
                <c:pt idx="4">
                  <c:v>Alta Verapaz</c:v>
                </c:pt>
                <c:pt idx="5">
                  <c:v>Sololá</c:v>
                </c:pt>
                <c:pt idx="6">
                  <c:v>Jutiapa</c:v>
                </c:pt>
                <c:pt idx="7">
                  <c:v>Totonicapán</c:v>
                </c:pt>
                <c:pt idx="8">
                  <c:v>El Progreso</c:v>
                </c:pt>
                <c:pt idx="9">
                  <c:v>Santa Rosa</c:v>
                </c:pt>
              </c:strCache>
            </c:strRef>
          </c:cat>
          <c:val>
            <c:numRef>
              <c:f>'Denuncias por Año'!$C$5:$C$14</c:f>
              <c:numCache>
                <c:formatCode>#,##0</c:formatCode>
                <c:ptCount val="10"/>
                <c:pt idx="0">
                  <c:v>286</c:v>
                </c:pt>
                <c:pt idx="1">
                  <c:v>53</c:v>
                </c:pt>
                <c:pt idx="2">
                  <c:v>41</c:v>
                </c:pt>
                <c:pt idx="3">
                  <c:v>48</c:v>
                </c:pt>
                <c:pt idx="4">
                  <c:v>43</c:v>
                </c:pt>
                <c:pt idx="5">
                  <c:v>13</c:v>
                </c:pt>
                <c:pt idx="6">
                  <c:v>19</c:v>
                </c:pt>
                <c:pt idx="7">
                  <c:v>13</c:v>
                </c:pt>
                <c:pt idx="8">
                  <c:v>15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E6-CF40-BDF1-DA0EDA1A39C6}"/>
            </c:ext>
          </c:extLst>
        </c:ser>
        <c:ser>
          <c:idx val="2"/>
          <c:order val="2"/>
          <c:tx>
            <c:strRef>
              <c:f>'Denuncias por Año'!$D$4</c:f>
              <c:strCache>
                <c:ptCount val="1"/>
                <c:pt idx="0">
                  <c:v>Año 2021</c:v>
                </c:pt>
              </c:strCache>
            </c:strRef>
          </c:tx>
          <c:spPr>
            <a:solidFill>
              <a:srgbClr val="223469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rgbClr val="22346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Año'!$A$5:$A$14</c:f>
              <c:strCache>
                <c:ptCount val="10"/>
                <c:pt idx="0">
                  <c:v>Guatemala</c:v>
                </c:pt>
                <c:pt idx="1">
                  <c:v>Quetzaltenango</c:v>
                </c:pt>
                <c:pt idx="2">
                  <c:v>Escuintla</c:v>
                </c:pt>
                <c:pt idx="3">
                  <c:v>Huehuetenango</c:v>
                </c:pt>
                <c:pt idx="4">
                  <c:v>Alta Verapaz</c:v>
                </c:pt>
                <c:pt idx="5">
                  <c:v>Sololá</c:v>
                </c:pt>
                <c:pt idx="6">
                  <c:v>Jutiapa</c:v>
                </c:pt>
                <c:pt idx="7">
                  <c:v>Totonicapán</c:v>
                </c:pt>
                <c:pt idx="8">
                  <c:v>El Progreso</c:v>
                </c:pt>
                <c:pt idx="9">
                  <c:v>Santa Rosa</c:v>
                </c:pt>
              </c:strCache>
            </c:strRef>
          </c:cat>
          <c:val>
            <c:numRef>
              <c:f>'Denuncias por Año'!$D$5:$D$14</c:f>
              <c:numCache>
                <c:formatCode>#,##0</c:formatCode>
                <c:ptCount val="10"/>
                <c:pt idx="0">
                  <c:v>135</c:v>
                </c:pt>
                <c:pt idx="1">
                  <c:v>30</c:v>
                </c:pt>
                <c:pt idx="2">
                  <c:v>33</c:v>
                </c:pt>
                <c:pt idx="3">
                  <c:v>33</c:v>
                </c:pt>
                <c:pt idx="4">
                  <c:v>10</c:v>
                </c:pt>
                <c:pt idx="5">
                  <c:v>10</c:v>
                </c:pt>
                <c:pt idx="6">
                  <c:v>11</c:v>
                </c:pt>
                <c:pt idx="7">
                  <c:v>9</c:v>
                </c:pt>
                <c:pt idx="8">
                  <c:v>8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E6-CF40-BDF1-DA0EDA1A39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82540160"/>
        <c:axId val="1882541808"/>
      </c:barChart>
      <c:catAx>
        <c:axId val="188254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882541808"/>
        <c:crosses val="autoZero"/>
        <c:auto val="1"/>
        <c:lblAlgn val="ctr"/>
        <c:lblOffset val="100"/>
        <c:noMultiLvlLbl val="0"/>
      </c:catAx>
      <c:valAx>
        <c:axId val="188254180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88254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/>
      </a:pPr>
      <a:endParaRPr lang="es-G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cap="all" spc="100" normalizeH="0" baseline="0">
                <a:solidFill>
                  <a:srgbClr val="223469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GT">
                <a:solidFill>
                  <a:srgbClr val="223469"/>
                </a:solidFill>
              </a:rPr>
              <a:t>Total de Acusaciones por Delitos Contra el Patrimonio  </a:t>
            </a:r>
            <a:endParaRPr lang="es-MX">
              <a:solidFill>
                <a:srgbClr val="223469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cap="all" spc="100" normalizeH="0" baseline="0">
              <a:solidFill>
                <a:srgbClr val="223469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spPr>
            <a:ln w="25400" cap="rnd">
              <a:solidFill>
                <a:schemeClr val="lt1"/>
              </a:solidFill>
              <a:round/>
            </a:ln>
            <a:effectLst>
              <a:outerShdw dist="25400" dir="2700000" algn="tl" rotWithShape="0">
                <a:schemeClr val="accent2"/>
              </a:outerShdw>
            </a:effectLst>
          </c:spPr>
          <c:marker>
            <c:symbol val="none"/>
          </c:marker>
          <c:cat>
            <c:strRef>
              <c:f>'Acusaciones Nacional - Total'!$A$93:$A$95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'Acusaciones Nacional - Total'!$A$91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FB-DF43-9AEF-1144969E46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0192704"/>
        <c:axId val="470201504"/>
      </c:lineChart>
      <c:lineChart>
        <c:grouping val="standard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round/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none"/>
          </c:marker>
          <c:dLbls>
            <c:spPr>
              <a:solidFill>
                <a:srgbClr val="95C11E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'Acusaciones Nacional - Total'!$A$93:$A$95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'Acusaciones Nacional - Total'!$B$93:$B$95</c:f>
              <c:numCache>
                <c:formatCode>_-* #,##0_-;\-* #,##0_-;_-* "-"??_-;_-@_-</c:formatCode>
                <c:ptCount val="3"/>
                <c:pt idx="0">
                  <c:v>3868</c:v>
                </c:pt>
                <c:pt idx="1">
                  <c:v>2883</c:v>
                </c:pt>
                <c:pt idx="2">
                  <c:v>1643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FB-DF43-9AEF-1144969E46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795167"/>
        <c:axId val="182471247"/>
      </c:lineChart>
      <c:catAx>
        <c:axId val="47019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3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470201504"/>
        <c:crosses val="autoZero"/>
        <c:auto val="1"/>
        <c:lblAlgn val="ctr"/>
        <c:lblOffset val="100"/>
        <c:noMultiLvlLbl val="0"/>
      </c:catAx>
      <c:valAx>
        <c:axId val="470201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0192704"/>
        <c:crosses val="autoZero"/>
        <c:crossBetween val="between"/>
      </c:valAx>
      <c:valAx>
        <c:axId val="182471247"/>
        <c:scaling>
          <c:orientation val="minMax"/>
        </c:scaling>
        <c:delete val="0"/>
        <c:axPos val="r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201795167"/>
        <c:crosses val="max"/>
        <c:crossBetween val="between"/>
      </c:valAx>
      <c:catAx>
        <c:axId val="20179516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47124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cap="none" spc="2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MX" b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Sentencias por Delitos Contra el Patrimonio</a:t>
            </a:r>
          </a:p>
          <a:p>
            <a:pPr>
              <a:defRPr/>
            </a:pPr>
            <a:endParaRPr lang="es-MX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cap="none" spc="2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0.14000021872265966"/>
          <c:y val="0.24152777777777779"/>
          <c:w val="0.85999978127734034"/>
          <c:h val="0.64185185185185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223469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'Sentencias Nacional - Total'!$A$2:$A$4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'Sentencias Nacional - Total'!$B$2:$B$4</c:f>
              <c:numCache>
                <c:formatCode>_-* #,##0_-;\-* #,##0_-;_-* "-"??_-;_-@_-</c:formatCode>
                <c:ptCount val="3"/>
                <c:pt idx="0">
                  <c:v>2512</c:v>
                </c:pt>
                <c:pt idx="1">
                  <c:v>1097</c:v>
                </c:pt>
                <c:pt idx="2">
                  <c:v>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3-D048-9C7A-6C45CA387F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24534912"/>
        <c:axId val="124536560"/>
      </c:barChart>
      <c:catAx>
        <c:axId val="12453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24536560"/>
        <c:crosses val="autoZero"/>
        <c:auto val="1"/>
        <c:lblAlgn val="ctr"/>
        <c:lblOffset val="100"/>
        <c:noMultiLvlLbl val="0"/>
      </c:catAx>
      <c:valAx>
        <c:axId val="12453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2453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cap="none" spc="2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MX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Sentencias por Delitos Contra la Propiedad Inmueble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cap="none" spc="2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6.1111111111111109E-2"/>
          <c:y val="0.1989122193059201"/>
          <c:w val="0.93888888888888888"/>
          <c:h val="0.698356299212598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5C11E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'Sentencias Nacional - Total'!$A$18:$A$20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'Sentencias Nacional - Total'!$B$18:$B$20</c:f>
              <c:numCache>
                <c:formatCode>General</c:formatCode>
                <c:ptCount val="3"/>
                <c:pt idx="0">
                  <c:v>32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66-8D44-BBA6-1D2B5A33081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904537712"/>
        <c:axId val="825065200"/>
      </c:barChart>
      <c:catAx>
        <c:axId val="90453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825065200"/>
        <c:crosses val="autoZero"/>
        <c:auto val="1"/>
        <c:lblAlgn val="ctr"/>
        <c:lblOffset val="100"/>
        <c:noMultiLvlLbl val="0"/>
      </c:catAx>
      <c:valAx>
        <c:axId val="82506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90453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cap="none" spc="20" baseline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r>
              <a:rPr lang="es-MX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Sentencias por Delitos Contra la Propiedad Intelectual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cap="none" spc="20" baseline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1280110819480899"/>
          <c:w val="0.93888888888888888"/>
          <c:h val="0.698356299212598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83CCF2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'Sentencias Nacional - Total'!$A$24:$A$26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'Sentencias Nacional - Total'!$B$24:$B$26</c:f>
              <c:numCache>
                <c:formatCode>General</c:formatCode>
                <c:ptCount val="3"/>
                <c:pt idx="0">
                  <c:v>11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02-CC43-96F1-46F0878CC75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69013040"/>
        <c:axId val="769556784"/>
      </c:barChart>
      <c:catAx>
        <c:axId val="76901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769556784"/>
        <c:crosses val="autoZero"/>
        <c:auto val="1"/>
        <c:lblAlgn val="ctr"/>
        <c:lblOffset val="100"/>
        <c:noMultiLvlLbl val="0"/>
      </c:catAx>
      <c:valAx>
        <c:axId val="769556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769013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ES_tradnl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Delitos Contra la Propiedad Inmueble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all" spc="120" normalizeH="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'Comparativo '!$B$32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'!$A$33:$A$35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'!$B$33:$B$35</c:f>
              <c:numCache>
                <c:formatCode>_-* #,##0_-;\-* #,##0_-;_-* "-"??_-;_-@_-</c:formatCode>
                <c:ptCount val="3"/>
                <c:pt idx="0">
                  <c:v>4121</c:v>
                </c:pt>
                <c:pt idx="1">
                  <c:v>4018</c:v>
                </c:pt>
                <c:pt idx="2">
                  <c:v>2182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4-3044-87FC-7F199ECB4025}"/>
            </c:ext>
          </c:extLst>
        </c:ser>
        <c:ser>
          <c:idx val="1"/>
          <c:order val="1"/>
          <c:tx>
            <c:strRef>
              <c:f>'Comparativo '!$C$32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1370B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'!$A$33:$A$35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'!$C$33:$C$35</c:f>
              <c:numCache>
                <c:formatCode>_-* #,##0_-;\-* #,##0_-;_-* "-"??_-;_-@_-</c:formatCode>
                <c:ptCount val="3"/>
                <c:pt idx="0">
                  <c:v>1600</c:v>
                </c:pt>
                <c:pt idx="1">
                  <c:v>1341</c:v>
                </c:pt>
                <c:pt idx="2">
                  <c:v>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B4-3044-87FC-7F199ECB4025}"/>
            </c:ext>
          </c:extLst>
        </c:ser>
        <c:ser>
          <c:idx val="2"/>
          <c:order val="2"/>
          <c:tx>
            <c:strRef>
              <c:f>'Comparativo '!$D$32</c:f>
              <c:strCache>
                <c:ptCount val="1"/>
                <c:pt idx="0">
                  <c:v>Acusaciones</c:v>
                </c:pt>
              </c:strCache>
            </c:strRef>
          </c:tx>
          <c:spPr>
            <a:solidFill>
              <a:srgbClr val="2234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'!$A$33:$A$35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'!$D$33:$D$35</c:f>
              <c:numCache>
                <c:formatCode>_-* #,##0_-;\-* #,##0_-;_-* "-"??_-;_-@_-</c:formatCode>
                <c:ptCount val="3"/>
                <c:pt idx="0">
                  <c:v>109</c:v>
                </c:pt>
                <c:pt idx="1">
                  <c:v>69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B4-3044-87FC-7F199ECB4025}"/>
            </c:ext>
          </c:extLst>
        </c:ser>
        <c:ser>
          <c:idx val="3"/>
          <c:order val="3"/>
          <c:tx>
            <c:strRef>
              <c:f>'Comparativo '!$E$32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rgbClr val="95C1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'!$A$33:$A$35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'!$E$33:$E$35</c:f>
              <c:numCache>
                <c:formatCode>_-* #,##0_-;\-* #,##0_-;_-* "-"??_-;_-@_-</c:formatCode>
                <c:ptCount val="3"/>
                <c:pt idx="0">
                  <c:v>32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B4-3044-87FC-7F199ECB4025}"/>
            </c:ext>
          </c:extLst>
        </c:ser>
        <c:ser>
          <c:idx val="4"/>
          <c:order val="4"/>
          <c:tx>
            <c:strRef>
              <c:f>'Comparativo '!$F$32</c:f>
              <c:strCache>
                <c:ptCount val="1"/>
                <c:pt idx="0">
                  <c:v>Salidas Alternas</c:v>
                </c:pt>
              </c:strCache>
            </c:strRef>
          </c:tx>
          <c:spPr>
            <a:solidFill>
              <a:srgbClr val="DEDC0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'!$A$33:$A$35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'!$F$33:$F$35</c:f>
              <c:numCache>
                <c:formatCode>_-* #,##0_-;\-* #,##0_-;_-* "-"??_-;_-@_-</c:formatCode>
                <c:ptCount val="3"/>
                <c:pt idx="0">
                  <c:v>578</c:v>
                </c:pt>
                <c:pt idx="1">
                  <c:v>342</c:v>
                </c:pt>
                <c:pt idx="2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B4-3044-87FC-7F199ECB40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8251711"/>
        <c:axId val="1809560816"/>
      </c:barChart>
      <c:catAx>
        <c:axId val="682517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809560816"/>
        <c:crosses val="autoZero"/>
        <c:auto val="1"/>
        <c:lblAlgn val="ctr"/>
        <c:lblOffset val="100"/>
        <c:noMultiLvlLbl val="0"/>
      </c:catAx>
      <c:valAx>
        <c:axId val="180956081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6825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ES_tradnl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DELITOS CONTRA LA PROPIEDAD INTELECTUAL</a:t>
            </a:r>
            <a:endParaRPr lang="es-GT">
              <a:solidFill>
                <a:srgbClr val="1370B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all" spc="120" normalizeH="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'Comparativo '!$B$40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1370B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'!$A$41:$A$43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'!$B$41:$B$43</c:f>
              <c:numCache>
                <c:formatCode>General</c:formatCode>
                <c:ptCount val="3"/>
                <c:pt idx="0">
                  <c:v>497</c:v>
                </c:pt>
                <c:pt idx="1">
                  <c:v>594</c:v>
                </c:pt>
                <c:pt idx="2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3-3646-A606-A0D975DA7D64}"/>
            </c:ext>
          </c:extLst>
        </c:ser>
        <c:ser>
          <c:idx val="1"/>
          <c:order val="1"/>
          <c:tx>
            <c:strRef>
              <c:f>'Comparativo '!$C$40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'!$A$41:$A$43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'!$C$41:$C$43</c:f>
              <c:numCache>
                <c:formatCode>General</c:formatCode>
                <c:ptCount val="3"/>
                <c:pt idx="0">
                  <c:v>371</c:v>
                </c:pt>
                <c:pt idx="1">
                  <c:v>357</c:v>
                </c:pt>
                <c:pt idx="2">
                  <c:v>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F3-3646-A606-A0D975DA7D64}"/>
            </c:ext>
          </c:extLst>
        </c:ser>
        <c:ser>
          <c:idx val="2"/>
          <c:order val="2"/>
          <c:tx>
            <c:strRef>
              <c:f>'Comparativo '!$D$40</c:f>
              <c:strCache>
                <c:ptCount val="1"/>
                <c:pt idx="0">
                  <c:v>Acusaciones</c:v>
                </c:pt>
              </c:strCache>
            </c:strRef>
          </c:tx>
          <c:spPr>
            <a:solidFill>
              <a:srgbClr val="95C1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'!$A$41:$A$43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'!$D$41:$D$43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F3-3646-A606-A0D975DA7D64}"/>
            </c:ext>
          </c:extLst>
        </c:ser>
        <c:ser>
          <c:idx val="3"/>
          <c:order val="3"/>
          <c:tx>
            <c:strRef>
              <c:f>'Comparativo '!$E$40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rgbClr val="DEDC0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'!$A$41:$A$43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'!$E$41:$E$43</c:f>
              <c:numCache>
                <c:formatCode>General</c:formatCode>
                <c:ptCount val="3"/>
                <c:pt idx="0">
                  <c:v>11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F3-3646-A606-A0D975DA7D64}"/>
            </c:ext>
          </c:extLst>
        </c:ser>
        <c:ser>
          <c:idx val="4"/>
          <c:order val="4"/>
          <c:tx>
            <c:strRef>
              <c:f>'Comparativo '!$F$40</c:f>
              <c:strCache>
                <c:ptCount val="1"/>
                <c:pt idx="0">
                  <c:v>Salidas Alternas</c:v>
                </c:pt>
              </c:strCache>
            </c:strRef>
          </c:tx>
          <c:spPr>
            <a:solidFill>
              <a:srgbClr val="2234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'Comparativo '!$A$41:$A$43</c:f>
              <c:strCache>
                <c:ptCount val="3"/>
                <c:pt idx="0">
                  <c:v>Año 2019</c:v>
                </c:pt>
                <c:pt idx="1">
                  <c:v>Año 2020</c:v>
                </c:pt>
                <c:pt idx="2">
                  <c:v>Año 2021</c:v>
                </c:pt>
              </c:strCache>
            </c:strRef>
          </c:cat>
          <c:val>
            <c:numRef>
              <c:f>'Comparativo '!$F$41:$F$43</c:f>
              <c:numCache>
                <c:formatCode>General</c:formatCode>
                <c:ptCount val="3"/>
                <c:pt idx="0">
                  <c:v>38</c:v>
                </c:pt>
                <c:pt idx="1">
                  <c:v>20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F3-3646-A606-A0D975DA7D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59377584"/>
        <c:axId val="1859379232"/>
      </c:barChart>
      <c:catAx>
        <c:axId val="1859377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859379232"/>
        <c:crosses val="autoZero"/>
        <c:auto val="1"/>
        <c:lblAlgn val="ctr"/>
        <c:lblOffset val="100"/>
        <c:noMultiLvlLbl val="0"/>
      </c:catAx>
      <c:valAx>
        <c:axId val="18593792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937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398377416208967"/>
          <c:y val="0.17171574990121857"/>
          <c:w val="0.74433018818391294"/>
          <c:h val="7.27149047435646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n-US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TOTAL DE DENUNCIAS POR DELITOS CONTRA EL PATRIMONIO ENERO-MAYO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'Denuncias 2021  - Desagregado'!$E$28</c:f>
              <c:strCache>
                <c:ptCount val="1"/>
                <c:pt idx="0">
                  <c:v>Total de Denuncias por Delitos contra el Patrimonio Enero-Mayo 2021</c:v>
                </c:pt>
              </c:strCache>
            </c:strRef>
          </c:tx>
          <c:spPr>
            <a:solidFill>
              <a:schemeClr val="tx2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370B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EFD-0B46-BACD-D5303071CA8F}"/>
              </c:ext>
            </c:extLst>
          </c:dPt>
          <c:dPt>
            <c:idx val="1"/>
            <c:invertIfNegative val="0"/>
            <c:bubble3D val="0"/>
            <c:spPr>
              <a:solidFill>
                <a:srgbClr val="1370B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FD-0B46-BACD-D5303071CA8F}"/>
              </c:ext>
            </c:extLst>
          </c:dPt>
          <c:dPt>
            <c:idx val="2"/>
            <c:invertIfNegative val="0"/>
            <c:bubble3D val="0"/>
            <c:spPr>
              <a:solidFill>
                <a:srgbClr val="1370B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FEFD-0B46-BACD-D5303071CA8F}"/>
              </c:ext>
            </c:extLst>
          </c:dPt>
          <c:dPt>
            <c:idx val="3"/>
            <c:invertIfNegative val="0"/>
            <c:bubble3D val="0"/>
            <c:spPr>
              <a:solidFill>
                <a:srgbClr val="1370B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EFD-0B46-BACD-D5303071CA8F}"/>
              </c:ext>
            </c:extLst>
          </c:dPt>
          <c:dPt>
            <c:idx val="4"/>
            <c:invertIfNegative val="0"/>
            <c:bubble3D val="0"/>
            <c:spPr>
              <a:solidFill>
                <a:srgbClr val="1370B9"/>
              </a:soli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EFD-0B46-BACD-D5303071CA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'Denuncias 2021  - Desagregado'!$D$29:$D$33</c:f>
              <c:numCache>
                <c:formatCode>mmm\-yy</c:formatCode>
                <c:ptCount val="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</c:numCache>
            </c:numRef>
          </c:cat>
          <c:val>
            <c:numRef>
              <c:f>'Denuncias 2021  - Desagregado'!$E$29:$E$33</c:f>
              <c:numCache>
                <c:formatCode>_-* #,##0_-;\-* #,##0_-;_-* "-"??_-;_-@_-</c:formatCode>
                <c:ptCount val="5"/>
                <c:pt idx="0">
                  <c:v>8611</c:v>
                </c:pt>
                <c:pt idx="1">
                  <c:v>8679</c:v>
                </c:pt>
                <c:pt idx="2">
                  <c:v>9796</c:v>
                </c:pt>
                <c:pt idx="3">
                  <c:v>8836</c:v>
                </c:pt>
                <c:pt idx="4">
                  <c:v>9134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E-0447-A5BD-2EB209D04B1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828099967"/>
        <c:axId val="1828098895"/>
      </c:barChart>
      <c:dateAx>
        <c:axId val="1828099967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828098895"/>
        <c:crosses val="autoZero"/>
        <c:auto val="1"/>
        <c:lblOffset val="100"/>
        <c:baseTimeUnit val="months"/>
      </c:dateAx>
      <c:valAx>
        <c:axId val="1828098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828099967"/>
        <c:crosses val="autoZero"/>
        <c:crossBetween val="between"/>
      </c:valAx>
      <c:spPr>
        <a:solidFill>
          <a:schemeClr val="bg2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/>
                </a:solidFill>
                <a:effectLst/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n-US" sz="2800" dirty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Total de Denuncias por Delitos contra la</a:t>
            </a:r>
          </a:p>
          <a:p>
            <a:pPr>
              <a:defRPr/>
            </a:pPr>
            <a:r>
              <a:rPr lang="en-US" sz="2800" dirty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Propiedad Inmueble Enero-Mayo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/>
              </a:solidFill>
              <a:effectLst/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'Denuncias 2021  - Desagregado'!$E$43</c:f>
              <c:strCache>
                <c:ptCount val="1"/>
                <c:pt idx="0">
                  <c:v>Total de Denuncias por Delitos contra la Propiedad Inmueble Enero-Mayo 2021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'Denuncias 2021  - Desagregado'!$D$44:$D$48</c:f>
              <c:numCache>
                <c:formatCode>mmm\-yy</c:formatCode>
                <c:ptCount val="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</c:numCache>
            </c:numRef>
          </c:cat>
          <c:val>
            <c:numRef>
              <c:f>'Denuncias 2021  - Desagregado'!$E$44:$E$48</c:f>
              <c:numCache>
                <c:formatCode>_-* #,##0_-;\-* #,##0_-;_-* "-"??_-;_-@_-</c:formatCode>
                <c:ptCount val="5"/>
                <c:pt idx="0">
                  <c:v>370</c:v>
                </c:pt>
                <c:pt idx="1">
                  <c:v>447</c:v>
                </c:pt>
                <c:pt idx="2">
                  <c:v>491</c:v>
                </c:pt>
                <c:pt idx="3">
                  <c:v>452</c:v>
                </c:pt>
                <c:pt idx="4">
                  <c:v>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6-BB4B-8359-98F63EBB0E5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5672720"/>
        <c:axId val="1653238080"/>
      </c:barChart>
      <c:dateAx>
        <c:axId val="164567272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dk1"/>
                </a:solidFill>
                <a:effectLst/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653238080"/>
        <c:crosses val="autoZero"/>
        <c:auto val="1"/>
        <c:lblOffset val="100"/>
        <c:baseTimeUnit val="months"/>
      </c:dateAx>
      <c:valAx>
        <c:axId val="16532380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645672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0" i="0">
          <a:solidFill>
            <a:schemeClr val="dk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74109478677276E-2"/>
          <c:y val="0.15297911475925391"/>
          <c:w val="0.9700797395288191"/>
          <c:h val="0.73998006959067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'Denuncias 2021  - Desagregado'!$P$43</c:f>
              <c:strCache>
                <c:ptCount val="1"/>
                <c:pt idx="0">
                  <c:v>Total de Denuncias por Delitos contra la Propiedad Intelectual Enero-Mayo 2021</c:v>
                </c:pt>
              </c:strCache>
            </c:strRef>
          </c:tx>
          <c:spPr>
            <a:solidFill>
              <a:srgbClr val="1370B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'Denuncias 2021  - Desagregado'!$O$44:$O$48</c:f>
              <c:numCache>
                <c:formatCode>mmm\-yy</c:formatCode>
                <c:ptCount val="5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</c:numCache>
            </c:numRef>
          </c:cat>
          <c:val>
            <c:numRef>
              <c:f>'Denuncias 2021  - Desagregado'!$P$44:$P$48</c:f>
              <c:numCache>
                <c:formatCode>_-* #,##0_-;\-* #,##0_-;_-* "-"??_-;_-@_-</c:formatCode>
                <c:ptCount val="5"/>
                <c:pt idx="0">
                  <c:v>48</c:v>
                </c:pt>
                <c:pt idx="1">
                  <c:v>57</c:v>
                </c:pt>
                <c:pt idx="2">
                  <c:v>59</c:v>
                </c:pt>
                <c:pt idx="3">
                  <c:v>43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B-624D-8904-03D69F8812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35624944"/>
        <c:axId val="124419232"/>
      </c:barChart>
      <c:dateAx>
        <c:axId val="133562494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effectLst/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24419232"/>
        <c:crosses val="autoZero"/>
        <c:auto val="1"/>
        <c:lblOffset val="100"/>
        <c:baseTimeUnit val="months"/>
      </c:dateAx>
      <c:valAx>
        <c:axId val="124419232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3562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MX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Principales Delitos contra el Patrimonio Objeto de Denuncia Enero-Mayo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1370B9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rgbClr val="1370B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2021  - Desagregado'!$D$58:$D$68</c:f>
              <c:strCache>
                <c:ptCount val="11"/>
                <c:pt idx="0">
                  <c:v>Usurpación</c:v>
                </c:pt>
                <c:pt idx="1">
                  <c:v>Daño </c:v>
                </c:pt>
                <c:pt idx="2">
                  <c:v>Apropiación y retención indebidas</c:v>
                </c:pt>
                <c:pt idx="3">
                  <c:v>Estafa Propia</c:v>
                </c:pt>
                <c:pt idx="4">
                  <c:v>Casos Especiales de Estafa</c:v>
                </c:pt>
                <c:pt idx="5">
                  <c:v>Robo</c:v>
                </c:pt>
                <c:pt idx="6">
                  <c:v>Hurto Agravado</c:v>
                </c:pt>
                <c:pt idx="7">
                  <c:v>Robo de Equipo Terminal Movil</c:v>
                </c:pt>
                <c:pt idx="8">
                  <c:v>Robo Agravado</c:v>
                </c:pt>
                <c:pt idx="9">
                  <c:v>Extorsión</c:v>
                </c:pt>
                <c:pt idx="10">
                  <c:v>Hurto</c:v>
                </c:pt>
              </c:strCache>
            </c:strRef>
          </c:cat>
          <c:val>
            <c:numRef>
              <c:f>'Denuncias 2021  - Desagregado'!$E$58:$E$68</c:f>
              <c:numCache>
                <c:formatCode>_-* #,##0_-;\-* #,##0_-;_-* "-"??_-;_-@_-</c:formatCode>
                <c:ptCount val="11"/>
                <c:pt idx="0">
                  <c:v>807</c:v>
                </c:pt>
                <c:pt idx="1">
                  <c:v>1094</c:v>
                </c:pt>
                <c:pt idx="2">
                  <c:v>1832</c:v>
                </c:pt>
                <c:pt idx="3">
                  <c:v>2760</c:v>
                </c:pt>
                <c:pt idx="4">
                  <c:v>3290</c:v>
                </c:pt>
                <c:pt idx="5">
                  <c:v>3792</c:v>
                </c:pt>
                <c:pt idx="6">
                  <c:v>5264</c:v>
                </c:pt>
                <c:pt idx="7">
                  <c:v>5459</c:v>
                </c:pt>
                <c:pt idx="8">
                  <c:v>5721</c:v>
                </c:pt>
                <c:pt idx="9">
                  <c:v>6043</c:v>
                </c:pt>
                <c:pt idx="10">
                  <c:v>6748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F-FD48-8BAB-F7B8E282337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287903871"/>
        <c:axId val="8811711"/>
      </c:barChart>
      <c:catAx>
        <c:axId val="12879038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8811711"/>
        <c:crosses val="autoZero"/>
        <c:auto val="1"/>
        <c:lblAlgn val="ctr"/>
        <c:lblOffset val="100"/>
        <c:noMultiLvlLbl val="0"/>
      </c:catAx>
      <c:valAx>
        <c:axId val="8811711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287903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MX" sz="240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Principales Departamentos En Los Que Se Registran Denuncias por Delitos Contra el Patrimonio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'Denuncias Departamental'!$B$131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370B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'Denuncias Departamental'!$A$132:$A$141</c:f>
              <c:strCache>
                <c:ptCount val="10"/>
                <c:pt idx="0">
                  <c:v>Jutiapa</c:v>
                </c:pt>
                <c:pt idx="1">
                  <c:v>Sacatepequez</c:v>
                </c:pt>
                <c:pt idx="2">
                  <c:v>Chimaltenago</c:v>
                </c:pt>
                <c:pt idx="3">
                  <c:v>Alta Verapaz</c:v>
                </c:pt>
                <c:pt idx="4">
                  <c:v>Huehuetenango</c:v>
                </c:pt>
                <c:pt idx="5">
                  <c:v>San Marcos</c:v>
                </c:pt>
                <c:pt idx="6">
                  <c:v>Suchitepequez</c:v>
                </c:pt>
                <c:pt idx="7">
                  <c:v>Quetzaltenango</c:v>
                </c:pt>
                <c:pt idx="8">
                  <c:v>Escuintla</c:v>
                </c:pt>
                <c:pt idx="9">
                  <c:v>Guatemala</c:v>
                </c:pt>
              </c:strCache>
            </c:strRef>
          </c:cat>
          <c:val>
            <c:numRef>
              <c:f>'Denuncias Departamental'!$B$132:$B$141</c:f>
              <c:numCache>
                <c:formatCode>#,##0</c:formatCode>
                <c:ptCount val="10"/>
                <c:pt idx="0">
                  <c:v>3404</c:v>
                </c:pt>
                <c:pt idx="1">
                  <c:v>4117</c:v>
                </c:pt>
                <c:pt idx="2">
                  <c:v>3982</c:v>
                </c:pt>
                <c:pt idx="3">
                  <c:v>3813</c:v>
                </c:pt>
                <c:pt idx="4">
                  <c:v>4195</c:v>
                </c:pt>
                <c:pt idx="5">
                  <c:v>4476</c:v>
                </c:pt>
                <c:pt idx="6">
                  <c:v>4395</c:v>
                </c:pt>
                <c:pt idx="7">
                  <c:v>10292</c:v>
                </c:pt>
                <c:pt idx="8">
                  <c:v>9684</c:v>
                </c:pt>
                <c:pt idx="9">
                  <c:v>65623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C-E144-AEE4-7BD1C40BEF72}"/>
            </c:ext>
          </c:extLst>
        </c:ser>
        <c:ser>
          <c:idx val="1"/>
          <c:order val="1"/>
          <c:tx>
            <c:strRef>
              <c:f>'Denuncias Departamental'!$C$131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95C1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'Denuncias Departamental'!$A$132:$A$141</c:f>
              <c:strCache>
                <c:ptCount val="10"/>
                <c:pt idx="0">
                  <c:v>Jutiapa</c:v>
                </c:pt>
                <c:pt idx="1">
                  <c:v>Sacatepequez</c:v>
                </c:pt>
                <c:pt idx="2">
                  <c:v>Chimaltenago</c:v>
                </c:pt>
                <c:pt idx="3">
                  <c:v>Alta Verapaz</c:v>
                </c:pt>
                <c:pt idx="4">
                  <c:v>Huehuetenango</c:v>
                </c:pt>
                <c:pt idx="5">
                  <c:v>San Marcos</c:v>
                </c:pt>
                <c:pt idx="6">
                  <c:v>Suchitepequez</c:v>
                </c:pt>
                <c:pt idx="7">
                  <c:v>Quetzaltenango</c:v>
                </c:pt>
                <c:pt idx="8">
                  <c:v>Escuintla</c:v>
                </c:pt>
                <c:pt idx="9">
                  <c:v>Guatemala</c:v>
                </c:pt>
              </c:strCache>
            </c:strRef>
          </c:cat>
          <c:val>
            <c:numRef>
              <c:f>'Denuncias Departamental'!$C$132:$C$141</c:f>
              <c:numCache>
                <c:formatCode>#,##0</c:formatCode>
                <c:ptCount val="10"/>
                <c:pt idx="0">
                  <c:v>2882</c:v>
                </c:pt>
                <c:pt idx="1">
                  <c:v>3069</c:v>
                </c:pt>
                <c:pt idx="2">
                  <c:v>3007</c:v>
                </c:pt>
                <c:pt idx="3">
                  <c:v>3445</c:v>
                </c:pt>
                <c:pt idx="4">
                  <c:v>3642</c:v>
                </c:pt>
                <c:pt idx="5">
                  <c:v>3466</c:v>
                </c:pt>
                <c:pt idx="6">
                  <c:v>3912</c:v>
                </c:pt>
                <c:pt idx="7">
                  <c:v>6295</c:v>
                </c:pt>
                <c:pt idx="8">
                  <c:v>8443</c:v>
                </c:pt>
                <c:pt idx="9">
                  <c:v>42324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C-E144-AEE4-7BD1C40BEF72}"/>
            </c:ext>
          </c:extLst>
        </c:ser>
        <c:ser>
          <c:idx val="2"/>
          <c:order val="2"/>
          <c:tx>
            <c:strRef>
              <c:f>'Denuncias Departamental'!$D$131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2234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'Denuncias Departamental'!$A$132:$A$141</c:f>
              <c:strCache>
                <c:ptCount val="10"/>
                <c:pt idx="0">
                  <c:v>Jutiapa</c:v>
                </c:pt>
                <c:pt idx="1">
                  <c:v>Sacatepequez</c:v>
                </c:pt>
                <c:pt idx="2">
                  <c:v>Chimaltenago</c:v>
                </c:pt>
                <c:pt idx="3">
                  <c:v>Alta Verapaz</c:v>
                </c:pt>
                <c:pt idx="4">
                  <c:v>Huehuetenango</c:v>
                </c:pt>
                <c:pt idx="5">
                  <c:v>San Marcos</c:v>
                </c:pt>
                <c:pt idx="6">
                  <c:v>Suchitepequez</c:v>
                </c:pt>
                <c:pt idx="7">
                  <c:v>Quetzaltenango</c:v>
                </c:pt>
                <c:pt idx="8">
                  <c:v>Escuintla</c:v>
                </c:pt>
                <c:pt idx="9">
                  <c:v>Guatemala</c:v>
                </c:pt>
              </c:strCache>
            </c:strRef>
          </c:cat>
          <c:val>
            <c:numRef>
              <c:f>'Denuncias Departamental'!$D$132:$D$141</c:f>
              <c:numCache>
                <c:formatCode>#,##0</c:formatCode>
                <c:ptCount val="10"/>
                <c:pt idx="0">
                  <c:v>1576</c:v>
                </c:pt>
                <c:pt idx="1">
                  <c:v>1272</c:v>
                </c:pt>
                <c:pt idx="2">
                  <c:v>1591</c:v>
                </c:pt>
                <c:pt idx="3">
                  <c:v>1711</c:v>
                </c:pt>
                <c:pt idx="4">
                  <c:v>1707</c:v>
                </c:pt>
                <c:pt idx="5">
                  <c:v>1676</c:v>
                </c:pt>
                <c:pt idx="6">
                  <c:v>2073</c:v>
                </c:pt>
                <c:pt idx="7">
                  <c:v>3096</c:v>
                </c:pt>
                <c:pt idx="8">
                  <c:v>3545</c:v>
                </c:pt>
                <c:pt idx="9">
                  <c:v>21608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CC-E144-AEE4-7BD1C40BEF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728304"/>
        <c:axId val="573071392"/>
      </c:barChart>
      <c:catAx>
        <c:axId val="45772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573071392"/>
        <c:crosses val="autoZero"/>
        <c:auto val="1"/>
        <c:lblAlgn val="ctr"/>
        <c:lblOffset val="100"/>
        <c:noMultiLvlLbl val="0"/>
      </c:catAx>
      <c:valAx>
        <c:axId val="573071392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45772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r>
              <a:rPr lang="es-MX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Principales Departamentos En Los Que Se Registran Denuncias por Delitos Contra la Propiedad Inmueble </a:t>
            </a:r>
            <a:endParaRPr lang="es-GT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'Denuncias por Año'!$B$55</c:f>
              <c:strCache>
                <c:ptCount val="1"/>
                <c:pt idx="0">
                  <c:v>Año 2019</c:v>
                </c:pt>
              </c:strCache>
            </c:strRef>
          </c:tx>
          <c:spPr>
            <a:solidFill>
              <a:srgbClr val="83CCF2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3699551333411828E-2"/>
                  <c:y val="2.27326629882695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44-B940-B27A-75C1F5A40289}"/>
                </c:ext>
              </c:extLst>
            </c:dLbl>
            <c:dLbl>
              <c:idx val="5"/>
              <c:layout>
                <c:manualLayout>
                  <c:x val="-3.497459917235522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44-B940-B27A-75C1F5A40289}"/>
                </c:ext>
              </c:extLst>
            </c:dLbl>
            <c:dLbl>
              <c:idx val="6"/>
              <c:layout>
                <c:manualLayout>
                  <c:x val="-3.4974599172355222E-2"/>
                  <c:y val="2.27326629882712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44-B940-B27A-75C1F5A40289}"/>
                </c:ext>
              </c:extLst>
            </c:dLbl>
            <c:spPr>
              <a:solidFill>
                <a:srgbClr val="83CCF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Año'!$A$56:$A$65</c:f>
              <c:strCache>
                <c:ptCount val="10"/>
                <c:pt idx="0">
                  <c:v>Huehuetenango</c:v>
                </c:pt>
                <c:pt idx="1">
                  <c:v>Guatemala</c:v>
                </c:pt>
                <c:pt idx="2">
                  <c:v>San Marcos</c:v>
                </c:pt>
                <c:pt idx="3">
                  <c:v>Alta Verapaz</c:v>
                </c:pt>
                <c:pt idx="4">
                  <c:v>Quetzaltenango</c:v>
                </c:pt>
                <c:pt idx="5">
                  <c:v>Jutiapa</c:v>
                </c:pt>
                <c:pt idx="6">
                  <c:v>Chimaltenago</c:v>
                </c:pt>
                <c:pt idx="7">
                  <c:v>Sololá</c:v>
                </c:pt>
                <c:pt idx="8">
                  <c:v>Chiquimula</c:v>
                </c:pt>
                <c:pt idx="9">
                  <c:v>Quiché</c:v>
                </c:pt>
              </c:strCache>
            </c:strRef>
          </c:cat>
          <c:val>
            <c:numRef>
              <c:f>'Denuncias por Año'!$B$56:$B$65</c:f>
              <c:numCache>
                <c:formatCode>#,##0</c:formatCode>
                <c:ptCount val="10"/>
                <c:pt idx="0">
                  <c:v>529</c:v>
                </c:pt>
                <c:pt idx="1">
                  <c:v>435</c:v>
                </c:pt>
                <c:pt idx="2">
                  <c:v>410</c:v>
                </c:pt>
                <c:pt idx="3">
                  <c:v>376</c:v>
                </c:pt>
                <c:pt idx="4">
                  <c:v>262</c:v>
                </c:pt>
                <c:pt idx="5">
                  <c:v>207</c:v>
                </c:pt>
                <c:pt idx="6">
                  <c:v>207</c:v>
                </c:pt>
                <c:pt idx="7">
                  <c:v>165</c:v>
                </c:pt>
                <c:pt idx="8">
                  <c:v>158</c:v>
                </c:pt>
                <c:pt idx="9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44-B940-B27A-75C1F5A40289}"/>
            </c:ext>
          </c:extLst>
        </c:ser>
        <c:ser>
          <c:idx val="1"/>
          <c:order val="1"/>
          <c:tx>
            <c:strRef>
              <c:f>'Denuncias por Año'!$C$55</c:f>
              <c:strCache>
                <c:ptCount val="1"/>
                <c:pt idx="0">
                  <c:v>Año 2020</c:v>
                </c:pt>
              </c:strCache>
            </c:strRef>
          </c:tx>
          <c:spPr>
            <a:solidFill>
              <a:srgbClr val="95C11E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5"/>
              <c:layout>
                <c:manualLayout>
                  <c:x val="-5.6249647011298455E-2"/>
                  <c:y val="2.27326629882712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44-B940-B27A-75C1F5A40289}"/>
                </c:ext>
              </c:extLst>
            </c:dLbl>
            <c:spPr>
              <a:solidFill>
                <a:srgbClr val="95C11E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Año'!$A$56:$A$65</c:f>
              <c:strCache>
                <c:ptCount val="10"/>
                <c:pt idx="0">
                  <c:v>Huehuetenango</c:v>
                </c:pt>
                <c:pt idx="1">
                  <c:v>Guatemala</c:v>
                </c:pt>
                <c:pt idx="2">
                  <c:v>San Marcos</c:v>
                </c:pt>
                <c:pt idx="3">
                  <c:v>Alta Verapaz</c:v>
                </c:pt>
                <c:pt idx="4">
                  <c:v>Quetzaltenango</c:v>
                </c:pt>
                <c:pt idx="5">
                  <c:v>Jutiapa</c:v>
                </c:pt>
                <c:pt idx="6">
                  <c:v>Chimaltenago</c:v>
                </c:pt>
                <c:pt idx="7">
                  <c:v>Sololá</c:v>
                </c:pt>
                <c:pt idx="8">
                  <c:v>Chiquimula</c:v>
                </c:pt>
                <c:pt idx="9">
                  <c:v>Quiché</c:v>
                </c:pt>
              </c:strCache>
            </c:strRef>
          </c:cat>
          <c:val>
            <c:numRef>
              <c:f>'Denuncias por Año'!$C$56:$C$65</c:f>
              <c:numCache>
                <c:formatCode>#,##0</c:formatCode>
                <c:ptCount val="10"/>
                <c:pt idx="0">
                  <c:v>525</c:v>
                </c:pt>
                <c:pt idx="1">
                  <c:v>454</c:v>
                </c:pt>
                <c:pt idx="2">
                  <c:v>451</c:v>
                </c:pt>
                <c:pt idx="3">
                  <c:v>355</c:v>
                </c:pt>
                <c:pt idx="4">
                  <c:v>210</c:v>
                </c:pt>
                <c:pt idx="5">
                  <c:v>204</c:v>
                </c:pt>
                <c:pt idx="6">
                  <c:v>161</c:v>
                </c:pt>
                <c:pt idx="7">
                  <c:v>174</c:v>
                </c:pt>
                <c:pt idx="8">
                  <c:v>164</c:v>
                </c:pt>
                <c:pt idx="9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44-B940-B27A-75C1F5A40289}"/>
            </c:ext>
          </c:extLst>
        </c:ser>
        <c:ser>
          <c:idx val="2"/>
          <c:order val="2"/>
          <c:tx>
            <c:strRef>
              <c:f>'Denuncias por Año'!$D$55</c:f>
              <c:strCache>
                <c:ptCount val="1"/>
                <c:pt idx="0">
                  <c:v>Año 2021</c:v>
                </c:pt>
              </c:strCache>
            </c:strRef>
          </c:tx>
          <c:spPr>
            <a:solidFill>
              <a:srgbClr val="223469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rgbClr val="1370B9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Año'!$A$56:$A$65</c:f>
              <c:strCache>
                <c:ptCount val="10"/>
                <c:pt idx="0">
                  <c:v>Huehuetenango</c:v>
                </c:pt>
                <c:pt idx="1">
                  <c:v>Guatemala</c:v>
                </c:pt>
                <c:pt idx="2">
                  <c:v>San Marcos</c:v>
                </c:pt>
                <c:pt idx="3">
                  <c:v>Alta Verapaz</c:v>
                </c:pt>
                <c:pt idx="4">
                  <c:v>Quetzaltenango</c:v>
                </c:pt>
                <c:pt idx="5">
                  <c:v>Jutiapa</c:v>
                </c:pt>
                <c:pt idx="6">
                  <c:v>Chimaltenago</c:v>
                </c:pt>
                <c:pt idx="7">
                  <c:v>Sololá</c:v>
                </c:pt>
                <c:pt idx="8">
                  <c:v>Chiquimula</c:v>
                </c:pt>
                <c:pt idx="9">
                  <c:v>Quiché</c:v>
                </c:pt>
              </c:strCache>
            </c:strRef>
          </c:cat>
          <c:val>
            <c:numRef>
              <c:f>'Denuncias por Año'!$D$56:$D$65</c:f>
              <c:numCache>
                <c:formatCode>#,##0</c:formatCode>
                <c:ptCount val="10"/>
                <c:pt idx="0">
                  <c:v>275</c:v>
                </c:pt>
                <c:pt idx="1">
                  <c:v>267</c:v>
                </c:pt>
                <c:pt idx="2">
                  <c:v>226</c:v>
                </c:pt>
                <c:pt idx="3">
                  <c:v>217</c:v>
                </c:pt>
                <c:pt idx="4">
                  <c:v>127</c:v>
                </c:pt>
                <c:pt idx="5">
                  <c:v>170</c:v>
                </c:pt>
                <c:pt idx="6">
                  <c:v>101</c:v>
                </c:pt>
                <c:pt idx="7">
                  <c:v>103</c:v>
                </c:pt>
                <c:pt idx="8">
                  <c:v>87</c:v>
                </c:pt>
                <c:pt idx="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44-B940-B27A-75C1F5A402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20412880"/>
        <c:axId val="1977252560"/>
      </c:barChart>
      <c:catAx>
        <c:axId val="192041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977252560"/>
        <c:crosses val="autoZero"/>
        <c:auto val="1"/>
        <c:lblAlgn val="ctr"/>
        <c:lblOffset val="100"/>
        <c:noMultiLvlLbl val="0"/>
      </c:catAx>
      <c:valAx>
        <c:axId val="197725256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GT"/>
          </a:p>
        </c:txPr>
        <c:crossAx val="192041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b="0" i="0">
          <a:solidFill>
            <a:schemeClr val="bg1"/>
          </a:solidFill>
          <a:latin typeface="Univers" panose="020B0503020202020204" pitchFamily="34" charset="0"/>
        </a:defRPr>
      </a:pPr>
      <a:endParaRPr lang="es-G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'Denuncias Departamental'!$B$32:$D$32</cx:f>
        <cx:lvl ptCount="3">
          <cx:pt idx="0">Año 2019</cx:pt>
          <cx:pt idx="1"> Año 2020</cx:pt>
          <cx:pt idx="2">Año 2021</cx:pt>
        </cx:lvl>
      </cx:strDim>
      <cx:numDim type="val">
        <cx:f dir="row">'Denuncias Departamental'!$B$33:$D$33</cx:f>
        <cx:lvl ptCount="3" formatCode="#,##0">
          <cx:pt idx="0">138943</cx:pt>
          <cx:pt idx="1">101326</cx:pt>
          <cx:pt idx="2">50490</cx:pt>
        </cx:lvl>
      </cx:numDim>
    </cx:data>
  </cx:chartData>
  <cx:chart>
    <cx:title pos="t" align="ctr" overlay="0">
      <cx:tx>
        <cx:txData>
          <cx:v>Comparación Interanual de Denuncias por Delitos Contra el Patrimonio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b="0" i="0">
              <a:solidFill>
                <a:schemeClr val="bg1"/>
              </a:solidFill>
              <a:latin typeface="Univers" panose="020B0503020202020204" pitchFamily="34" charset="0"/>
              <a:ea typeface="Univers" panose="020B0503020202020204" pitchFamily="34" charset="0"/>
              <a:cs typeface="Univers" panose="020B0503020202020204" pitchFamily="34" charset="0"/>
            </a:defRPr>
          </a:pPr>
          <a:r>
            <a:rPr lang="es-MX" sz="1800" b="0" i="0" u="none" strike="noStrike" baseline="0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Comparación Interanual de Denuncias por Delitos Contra el Patrimonio</a:t>
          </a:r>
        </a:p>
      </cx:txPr>
    </cx:title>
    <cx:plotArea>
      <cx:plotAreaRegion>
        <cx:series layoutId="funnel" uniqueId="{BEED8654-D8F7-B741-A750-4B0DAB9E9393}">
          <cx:tx>
            <cx:txData>
              <cx:f>'Denuncias Departamental'!$A$33</cx:f>
              <cx:v>Denuncias</cx:v>
            </cx:txData>
          </cx:tx>
          <cx:spPr>
            <a:solidFill>
              <a:srgbClr val="95C11E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200" b="0" i="0">
                    <a:solidFill>
                      <a:schemeClr val="bg1"/>
                    </a:solidFill>
                    <a:latin typeface="Univers" panose="020B0503020202020204" pitchFamily="34" charset="0"/>
                    <a:ea typeface="Univers" panose="020B0503020202020204" pitchFamily="34" charset="0"/>
                    <a:cs typeface="Univers" panose="020B0503020202020204" pitchFamily="34" charset="0"/>
                  </a:defRPr>
                </a:pPr>
                <a:endParaRPr lang="es-GT" sz="1200" b="0" i="0">
                  <a:solidFill>
                    <a:schemeClr val="bg1"/>
                  </a:solidFill>
                  <a:latin typeface="Univers" panose="020B050302020202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100" b="0" i="0">
                <a:solidFill>
                  <a:schemeClr val="bg1"/>
                </a:solidFill>
                <a:latin typeface="Univers" panose="020B0503020202020204" pitchFamily="34" charset="0"/>
                <a:ea typeface="Univers" panose="020B0503020202020204" pitchFamily="34" charset="0"/>
                <a:cs typeface="Univers" panose="020B0503020202020204" pitchFamily="34" charset="0"/>
              </a:defRPr>
            </a:pPr>
            <a:endParaRPr lang="es-GT" sz="1100" b="0" i="0">
              <a:solidFill>
                <a:schemeClr val="bg1"/>
              </a:solidFill>
              <a:latin typeface="Univers" panose="020B0503020202020204" pitchFamily="34" charset="0"/>
            </a:endParaRPr>
          </a:p>
        </cx:txPr>
      </cx:axis>
    </cx:plotArea>
  </cx:chart>
  <cx:spPr>
    <a:noFill/>
  </cx:spPr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'Acusaciones Nacional - Total'!$A$125:$A$127</cx:f>
        <cx:lvl ptCount="3">
          <cx:pt idx="0">Año 2019</cx:pt>
          <cx:pt idx="1">Año 2020</cx:pt>
          <cx:pt idx="2">Año 2021</cx:pt>
        </cx:lvl>
      </cx:strDim>
      <cx:numDim type="val">
        <cx:f>'Acusaciones Nacional - Total'!$B$125:$B$127</cx:f>
        <cx:lvl ptCount="3" formatCode="General">
          <cx:pt idx="0">109</cx:pt>
          <cx:pt idx="1">69</cx:pt>
          <cx:pt idx="2">53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 b="0" i="0">
                <a:solidFill>
                  <a:schemeClr val="bg1"/>
                </a:solidFill>
                <a:latin typeface="Univers" panose="020B0503020202020204" pitchFamily="34" charset="0"/>
                <a:ea typeface="Univers" panose="020B0503020202020204" pitchFamily="34" charset="0"/>
                <a:cs typeface="Univers" panose="020B0503020202020204" pitchFamily="34" charset="0"/>
              </a:defRPr>
            </a:pPr>
            <a:r>
              <a:rPr lang="es-GT" sz="1800" b="0" i="0" u="none" strike="noStrike" baseline="0">
                <a:solidFill>
                  <a:srgbClr val="22346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Acusaciones por Delitos contra la Propiedad Inmueble</a:t>
            </a:r>
            <a:r>
              <a:rPr lang="es-GT" sz="1800" b="0" i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s-MX" sz="1800" b="0" i="0" u="none" strike="noStrike" baseline="0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x:rich>
      </cx:tx>
    </cx:title>
    <cx:plotArea>
      <cx:plotAreaRegion>
        <cx:series layoutId="funnel" uniqueId="{0705EFF6-F85C-F44D-817D-416A4D849AA2}">
          <cx:tx>
            <cx:txData>
              <cx:f>'Acusaciones Nacional - Total'!$B$124</cx:f>
              <cx:v/>
            </cx:txData>
          </cx:tx>
          <cx:spPr>
            <a:solidFill>
              <a:srgbClr val="83CCF2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200" b="0" i="0">
                    <a:solidFill>
                      <a:schemeClr val="bg1"/>
                    </a:solidFill>
                    <a:latin typeface="Univers" panose="020B0503020202020204" pitchFamily="34" charset="0"/>
                    <a:ea typeface="Univers" panose="020B0503020202020204" pitchFamily="34" charset="0"/>
                    <a:cs typeface="Univers" panose="020B0503020202020204" pitchFamily="34" charset="0"/>
                  </a:defRPr>
                </a:pPr>
                <a:endParaRPr lang="es-GT" sz="1200" b="0" i="0">
                  <a:solidFill>
                    <a:schemeClr val="bg1"/>
                  </a:solidFill>
                  <a:latin typeface="Univers" panose="020B050302020202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2800" b="0" i="0">
                <a:solidFill>
                  <a:srgbClr val="95C11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endParaRPr lang="es-GT" sz="2800" b="0" i="0">
              <a:solidFill>
                <a:srgbClr val="95C11E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x:txPr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'Acusaciones Nacional - Total'!$A$141:$A$143</cx:f>
        <cx:lvl ptCount="3">
          <cx:pt idx="0">Año 2019</cx:pt>
          <cx:pt idx="1">Año 2020</cx:pt>
          <cx:pt idx="2">Año 2021</cx:pt>
        </cx:lvl>
      </cx:strDim>
      <cx:numDim type="val">
        <cx:f>'Acusaciones Nacional - Total'!$B$141:$B$143</cx:f>
        <cx:lvl ptCount="3" formatCode="General">
          <cx:pt idx="0">11</cx:pt>
          <cx:pt idx="1">7</cx:pt>
          <cx:pt idx="2">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 b="0" i="0">
                <a:solidFill>
                  <a:srgbClr val="95C11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r>
              <a:rPr lang="es-GT" sz="1400" b="0" i="0" u="none" strike="noStrike" baseline="0">
                <a:solidFill>
                  <a:srgbClr val="95C11E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Acusaciones por Delitos contra la Propiedad Intelectual</a:t>
            </a:r>
            <a:r>
              <a:rPr lang="es-GT" b="0" i="0">
                <a:solidFill>
                  <a:srgbClr val="95C11E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s-MX" sz="1400" b="0" i="0" u="none" strike="noStrike" baseline="0">
              <a:solidFill>
                <a:srgbClr val="95C11E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x:rich>
      </cx:tx>
    </cx:title>
    <cx:plotArea>
      <cx:plotAreaRegion>
        <cx:series layoutId="funnel" uniqueId="{90D94736-8066-0743-A326-C0C4683AE39E}">
          <cx:tx>
            <cx:txData>
              <cx:f>'Acusaciones Nacional - Total'!$B$140</cx:f>
              <cx:v/>
            </cx:txData>
          </cx:tx>
          <cx:spPr>
            <a:solidFill>
              <a:srgbClr val="83CCF2"/>
            </a:solidFill>
          </cx:spPr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100" b="0" i="0">
                    <a:solidFill>
                      <a:schemeClr val="bg1"/>
                    </a:solidFill>
                    <a:latin typeface="Univers" panose="020B0503020202020204" pitchFamily="34" charset="0"/>
                    <a:ea typeface="Univers" panose="020B0503020202020204" pitchFamily="34" charset="0"/>
                    <a:cs typeface="Univers" panose="020B0503020202020204" pitchFamily="34" charset="0"/>
                  </a:defRPr>
                </a:pPr>
                <a:endParaRPr lang="es-GT" sz="1100" b="0" i="0">
                  <a:solidFill>
                    <a:schemeClr val="bg1"/>
                  </a:solidFill>
                  <a:latin typeface="Univers" panose="020B050302020202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2000" b="0" i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endParaRPr lang="es-GT" sz="2000" b="0" i="0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38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defRPr sz="900" kern="1200" spc="3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lt1">
            <a:lumMod val="85000"/>
          </a:schemeClr>
        </a:solidFill>
        <a:round/>
      </a:ln>
    </cs:spPr>
    <cs:defRPr sz="1000" kern="1200"/>
  </cs:chartArea>
  <cs:dataLabel>
    <cs:lnRef idx="0"/>
    <cs:fillRef idx="0">
      <cs:styleClr val="0"/>
    </cs:fillRef>
    <cs:effectRef idx="0"/>
    <cs:fontRef idx="minor">
      <a:schemeClr val="lt1"/>
    </cs:fontRef>
    <cs:spPr>
      <a:solidFill>
        <a:schemeClr val="phClr"/>
      </a:solidFill>
    </cs:spPr>
    <cs:defRPr sz="900" b="1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25400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lt1"/>
            </a:gs>
            <a:gs pos="100000">
              <a:schemeClr val="lt1">
                <a:alpha val="0"/>
              </a:schemeClr>
            </a:gs>
          </a:gsLst>
          <a:lin ang="5400000" scaled="0"/>
        </a:gradFill>
        <a:round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r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7/6/21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7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>
          <p15:clr>
            <a:srgbClr val="FBAE40"/>
          </p15:clr>
        </p15:guide>
        <p15:guide id="7" orient="horz" pos="1440">
          <p15:clr>
            <a:srgbClr val="FBAE40"/>
          </p15:clr>
        </p15:guide>
        <p15:guide id="9" orient="horz" pos="1224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en el icono para agregar un gráfico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es-ES" dirty="0"/>
              <a:t>Haga clic en el icono para agregar una tabla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>
          <p15:clr>
            <a:srgbClr val="FBAE40"/>
          </p15:clr>
        </p15:guide>
        <p15:guide id="9" orient="horz" pos="12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July 6, 2021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‹Nº›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14/relationships/chartEx" Target="../charts/chartEx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14/relationships/chartEx" Target="../charts/chartEx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mfOtzIfm8Vk-mtFdq1YJCcjXj7PlxKGO?usp=shar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A755CC5E-F81D-654A-837A-D3CE680458D9}"/>
              </a:ext>
            </a:extLst>
          </p:cNvPr>
          <p:cNvSpPr/>
          <p:nvPr/>
        </p:nvSpPr>
        <p:spPr>
          <a:xfrm>
            <a:off x="6331528" y="4045528"/>
            <a:ext cx="2299854" cy="3602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21E8EED-77F7-1447-9E8C-6F0F915DE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6AA666BD-6909-1A4B-B5B3-3D4778944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9EC12736-FB2A-C84B-B10E-3364E046C12E}"/>
              </a:ext>
            </a:extLst>
          </p:cNvPr>
          <p:cNvSpPr/>
          <p:nvPr/>
        </p:nvSpPr>
        <p:spPr>
          <a:xfrm>
            <a:off x="957262" y="1814513"/>
            <a:ext cx="7572375" cy="3286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aphicFrame>
        <p:nvGraphicFramePr>
          <p:cNvPr id="21" name="Gráfico 20">
            <a:extLst>
              <a:ext uri="{FF2B5EF4-FFF2-40B4-BE49-F238E27FC236}">
                <a16:creationId xmlns:a16="http://schemas.microsoft.com/office/drawing/2014/main" id="{CED0C9E1-1798-4F4A-9BD0-4B0C696EA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900131"/>
              </p:ext>
            </p:extLst>
          </p:nvPr>
        </p:nvGraphicFramePr>
        <p:xfrm>
          <a:off x="1943146" y="994703"/>
          <a:ext cx="7763196" cy="5665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7675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381007BA-434B-114E-8842-972DABA1E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9" name="Gráfico 8">
                <a:extLst>
                  <a:ext uri="{FF2B5EF4-FFF2-40B4-BE49-F238E27FC236}">
                    <a16:creationId xmlns:a16="http://schemas.microsoft.com/office/drawing/2014/main" id="{1EE49B29-2F2F-8E48-B8DE-B19A29089FE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27265686"/>
                  </p:ext>
                </p:extLst>
              </p:nvPr>
            </p:nvGraphicFramePr>
            <p:xfrm>
              <a:off x="2075351" y="1430216"/>
              <a:ext cx="8041298" cy="46609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9" name="Gráfico 8">
                <a:extLst>
                  <a:ext uri="{FF2B5EF4-FFF2-40B4-BE49-F238E27FC236}">
                    <a16:creationId xmlns:a16="http://schemas.microsoft.com/office/drawing/2014/main" id="{1EE49B29-2F2F-8E48-B8DE-B19A29089FE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5351" y="1430216"/>
                <a:ext cx="8041298" cy="46609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6154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2D5E2195-C235-3746-A36E-58DFE42D0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F93CE-00C9-BE45-876C-98558CDCBE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514776"/>
              </p:ext>
            </p:extLst>
          </p:nvPr>
        </p:nvGraphicFramePr>
        <p:xfrm>
          <a:off x="1086425" y="850105"/>
          <a:ext cx="10057825" cy="5585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76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5A4060E2-A6B3-124C-A7EE-B2D13649E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9EC12736-FB2A-C84B-B10E-3364E046C12E}"/>
              </a:ext>
            </a:extLst>
          </p:cNvPr>
          <p:cNvSpPr/>
          <p:nvPr/>
        </p:nvSpPr>
        <p:spPr>
          <a:xfrm>
            <a:off x="957262" y="1814513"/>
            <a:ext cx="7572375" cy="3286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6050EC-2513-5D42-8FBE-D81A5A8D8E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662529"/>
              </p:ext>
            </p:extLst>
          </p:nvPr>
        </p:nvGraphicFramePr>
        <p:xfrm>
          <a:off x="1483669" y="1139755"/>
          <a:ext cx="8357208" cy="558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3945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52F51071-8BA5-9C48-9550-4F78D7EA60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7D0F3F45-2829-3047-B61A-0CBD87D61EFE}"/>
              </a:ext>
            </a:extLst>
          </p:cNvPr>
          <p:cNvSpPr/>
          <p:nvPr/>
        </p:nvSpPr>
        <p:spPr>
          <a:xfrm>
            <a:off x="6829425" y="3114675"/>
            <a:ext cx="2257425" cy="314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7E24568-2028-5444-9C87-23FEA15A2633}"/>
              </a:ext>
            </a:extLst>
          </p:cNvPr>
          <p:cNvSpPr txBox="1"/>
          <p:nvPr/>
        </p:nvSpPr>
        <p:spPr>
          <a:xfrm>
            <a:off x="5132878" y="1330899"/>
            <a:ext cx="6193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GT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Principales departamentos en los que se registran denuncias por Delitos Contra la Propiedad Intelectual 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6B168657-9C00-6B4B-9C74-B37DEEE791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041964"/>
              </p:ext>
            </p:extLst>
          </p:nvPr>
        </p:nvGraphicFramePr>
        <p:xfrm>
          <a:off x="464894" y="1266030"/>
          <a:ext cx="9536493" cy="5434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2805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11E1003B-05C5-F146-B539-367CBFE6F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21" y="0"/>
            <a:ext cx="12187066" cy="6858000"/>
          </a:xfrm>
          <a:prstGeom prst="rect">
            <a:avLst/>
          </a:prstGeom>
        </p:spPr>
      </p:pic>
      <p:sp>
        <p:nvSpPr>
          <p:cNvPr id="38" name="Rectángulo 37">
            <a:extLst>
              <a:ext uri="{FF2B5EF4-FFF2-40B4-BE49-F238E27FC236}">
                <a16:creationId xmlns:a16="http://schemas.microsoft.com/office/drawing/2014/main" id="{DD1CF9DA-D825-6248-93AB-B05ABD861A13}"/>
              </a:ext>
            </a:extLst>
          </p:cNvPr>
          <p:cNvSpPr/>
          <p:nvPr/>
        </p:nvSpPr>
        <p:spPr>
          <a:xfrm>
            <a:off x="840658" y="1828800"/>
            <a:ext cx="5147187" cy="2654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8775A160-F508-4748-B64F-AE542AE05832}"/>
              </a:ext>
            </a:extLst>
          </p:cNvPr>
          <p:cNvSpPr txBox="1">
            <a:spLocks/>
          </p:cNvSpPr>
          <p:nvPr/>
        </p:nvSpPr>
        <p:spPr>
          <a:xfrm>
            <a:off x="530029" y="2234947"/>
            <a:ext cx="6927688" cy="300794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GT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ACUSACIONES POR DELITOS CONTRA EL PATRIMONIO</a:t>
            </a:r>
            <a:endParaRPr lang="es-ES_tradnl" dirty="0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54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EEF6FE1F-8852-A143-AAC8-701B88842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DCFB376-4632-D647-AD76-DB97FACC93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265876"/>
              </p:ext>
            </p:extLst>
          </p:nvPr>
        </p:nvGraphicFramePr>
        <p:xfrm>
          <a:off x="1441938" y="1405165"/>
          <a:ext cx="9130812" cy="4749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1903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92D7CAF0-2257-0945-9AFB-DF9F9C73D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Gráfico 7">
                <a:extLst>
                  <a:ext uri="{FF2B5EF4-FFF2-40B4-BE49-F238E27FC236}">
                    <a16:creationId xmlns:a16="http://schemas.microsoft.com/office/drawing/2014/main" id="{255CA9BA-589D-C842-B04C-9E32FCAA4A96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339208906"/>
                  </p:ext>
                </p:extLst>
              </p:nvPr>
            </p:nvGraphicFramePr>
            <p:xfrm>
              <a:off x="2089836" y="1609893"/>
              <a:ext cx="6703124" cy="452127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8" name="Gráfico 7">
                <a:extLst>
                  <a:ext uri="{FF2B5EF4-FFF2-40B4-BE49-F238E27FC236}">
                    <a16:creationId xmlns:a16="http://schemas.microsoft.com/office/drawing/2014/main" id="{255CA9BA-589D-C842-B04C-9E32FCAA4A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89836" y="1609893"/>
                <a:ext cx="6703124" cy="452127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922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71450550-F71F-0D4B-B995-D680C1CFFE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Gráfico 7">
                <a:extLst>
                  <a:ext uri="{FF2B5EF4-FFF2-40B4-BE49-F238E27FC236}">
                    <a16:creationId xmlns:a16="http://schemas.microsoft.com/office/drawing/2014/main" id="{A74511DE-998E-1349-8C8F-C15DD60885D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06845737"/>
                  </p:ext>
                </p:extLst>
              </p:nvPr>
            </p:nvGraphicFramePr>
            <p:xfrm>
              <a:off x="2877867" y="1430033"/>
              <a:ext cx="6427935" cy="3997933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8" name="Gráfico 7">
                <a:extLst>
                  <a:ext uri="{FF2B5EF4-FFF2-40B4-BE49-F238E27FC236}">
                    <a16:creationId xmlns:a16="http://schemas.microsoft.com/office/drawing/2014/main" id="{A74511DE-998E-1349-8C8F-C15DD60885D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77867" y="1430033"/>
                <a:ext cx="6427935" cy="399793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5111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A0534CF5-0EE3-3F4D-BDD7-2D17986B0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40" name="Título 1">
            <a:extLst>
              <a:ext uri="{FF2B5EF4-FFF2-40B4-BE49-F238E27FC236}">
                <a16:creationId xmlns:a16="http://schemas.microsoft.com/office/drawing/2014/main" id="{95A1768A-AA08-A749-AC3B-9AE79BF21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73" y="3654296"/>
            <a:ext cx="6731603" cy="1368397"/>
          </a:xfrm>
        </p:spPr>
        <p:txBody>
          <a:bodyPr>
            <a:noAutofit/>
          </a:bodyPr>
          <a:lstStyle/>
          <a:p>
            <a:r>
              <a:rPr lang="es-GT" sz="360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SENTENCIAS POR DELITOS CONTRA EL PATRIMONIO</a:t>
            </a:r>
            <a:endParaRPr lang="es-ES_tradnl" sz="3600" dirty="0">
              <a:solidFill>
                <a:srgbClr val="22346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D1CF9DA-D825-6248-93AB-B05ABD861A13}"/>
              </a:ext>
            </a:extLst>
          </p:cNvPr>
          <p:cNvSpPr/>
          <p:nvPr/>
        </p:nvSpPr>
        <p:spPr>
          <a:xfrm>
            <a:off x="840658" y="1828800"/>
            <a:ext cx="5147187" cy="2654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6206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CC45847-6908-514D-B326-CA5432E6AB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40" name="Título 1">
            <a:extLst>
              <a:ext uri="{FF2B5EF4-FFF2-40B4-BE49-F238E27FC236}">
                <a16:creationId xmlns:a16="http://schemas.microsoft.com/office/drawing/2014/main" id="{95A1768A-AA08-A749-AC3B-9AE79BF21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616" y="2571197"/>
            <a:ext cx="6927688" cy="3007945"/>
          </a:xfrm>
        </p:spPr>
        <p:txBody>
          <a:bodyPr>
            <a:normAutofit/>
          </a:bodyPr>
          <a:lstStyle/>
          <a:p>
            <a:br>
              <a:rPr lang="es-ES_tradnl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s-ES_tradnl" sz="6000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DELITOS CONTRA</a:t>
            </a:r>
            <a:br>
              <a:rPr lang="es-ES_tradnl" sz="6000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es-ES_tradnl" sz="6000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 PATRIMONIO</a:t>
            </a:r>
            <a:br>
              <a:rPr lang="es-ES_tradnl" dirty="0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endParaRPr lang="es-ES_tradnl" dirty="0">
              <a:solidFill>
                <a:srgbClr val="1370B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2" name="Imagen 41" descr="Logotipo&#10;&#10;Descripción generada automáticamente">
            <a:extLst>
              <a:ext uri="{FF2B5EF4-FFF2-40B4-BE49-F238E27FC236}">
                <a16:creationId xmlns:a16="http://schemas.microsoft.com/office/drawing/2014/main" id="{C012F78B-C846-8E41-B5E7-6B95B5EB6D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14" y="924820"/>
            <a:ext cx="1977049" cy="18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36F20C96-10B7-C548-BC28-F9458E97F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54657D2-683E-CE40-B317-5D21E1B1D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4694375"/>
              </p:ext>
            </p:extLst>
          </p:nvPr>
        </p:nvGraphicFramePr>
        <p:xfrm>
          <a:off x="2504621" y="1175907"/>
          <a:ext cx="7182758" cy="4506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1760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04D46A73-7B3B-504D-97AC-7939B365D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02CA720-C888-FC46-B06A-4FD584F444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351672"/>
              </p:ext>
            </p:extLst>
          </p:nvPr>
        </p:nvGraphicFramePr>
        <p:xfrm>
          <a:off x="1846129" y="1391479"/>
          <a:ext cx="8159261" cy="474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7313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D9E38914-D776-4642-B8F1-DBFF7E3517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55C00A8B-0D1B-7F47-85C9-DB08E92307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230031"/>
              </p:ext>
            </p:extLst>
          </p:nvPr>
        </p:nvGraphicFramePr>
        <p:xfrm>
          <a:off x="2595109" y="1275783"/>
          <a:ext cx="7001781" cy="4306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8779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4E203540-7A00-1243-B2EC-22959A65D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6574719-9864-074B-8319-9F55FA398D65}"/>
              </a:ext>
            </a:extLst>
          </p:cNvPr>
          <p:cNvSpPr txBox="1"/>
          <p:nvPr/>
        </p:nvSpPr>
        <p:spPr>
          <a:xfrm>
            <a:off x="1341067" y="2746237"/>
            <a:ext cx="6504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sz="3600" dirty="0">
                <a:solidFill>
                  <a:schemeClr val="bg1"/>
                </a:solidFill>
              </a:rPr>
              <a:t>INFORMACIÓN MINISTERIO PÚBLICO, JUNIO 2021:</a:t>
            </a:r>
          </a:p>
          <a:p>
            <a:pPr algn="ctr"/>
            <a:r>
              <a:rPr lang="es-GT" sz="3600" dirty="0">
                <a:solidFill>
                  <a:schemeClr val="bg1"/>
                </a:solidFill>
              </a:rPr>
              <a:t>ACCESO A </a:t>
            </a:r>
            <a:r>
              <a:rPr lang="es-GT" sz="3600" dirty="0">
                <a:solidFill>
                  <a:schemeClr val="accent3"/>
                </a:solidFill>
                <a:hlinkClick r:id="rId3"/>
              </a:rPr>
              <a:t>BASE DE DATOS </a:t>
            </a:r>
            <a:endParaRPr lang="es-GT" sz="3600" dirty="0">
              <a:solidFill>
                <a:schemeClr val="accent3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473803E-CB7D-1844-A443-F7E135B23081}"/>
              </a:ext>
            </a:extLst>
          </p:cNvPr>
          <p:cNvSpPr/>
          <p:nvPr/>
        </p:nvSpPr>
        <p:spPr>
          <a:xfrm>
            <a:off x="657225" y="878409"/>
            <a:ext cx="1367685" cy="14790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0603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57E5B88A-0B1C-2145-97E9-C11B474D0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30EC8E13-A207-F644-9243-1C80469E3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4117801"/>
              </p:ext>
            </p:extLst>
          </p:nvPr>
        </p:nvGraphicFramePr>
        <p:xfrm>
          <a:off x="1237449" y="1054406"/>
          <a:ext cx="9020810" cy="499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 descr="Icono&#10;&#10;Descripción generada automáticamente con confianza media">
            <a:extLst>
              <a:ext uri="{FF2B5EF4-FFF2-40B4-BE49-F238E27FC236}">
                <a16:creationId xmlns:a16="http://schemas.microsoft.com/office/drawing/2014/main" id="{0737D58C-4000-444D-B7B1-2FCA84E0BC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400" y="-1436809"/>
            <a:ext cx="3854103" cy="90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2D34323-685F-AF4F-B7D6-4E8B12C04B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551C499A-C41E-1A43-AD0E-6BD18EABC6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6772601"/>
              </p:ext>
            </p:extLst>
          </p:nvPr>
        </p:nvGraphicFramePr>
        <p:xfrm>
          <a:off x="1534438" y="1427967"/>
          <a:ext cx="8235863" cy="459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153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5C4E5404-1ACF-BF44-8066-B212041C3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5E45496-19B5-6A48-9B2C-258E9EE4CB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373316"/>
              </p:ext>
            </p:extLst>
          </p:nvPr>
        </p:nvGraphicFramePr>
        <p:xfrm>
          <a:off x="825910" y="1399746"/>
          <a:ext cx="9294312" cy="5008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864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5223687-1944-D84A-B181-BE536F851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E570D7B-4F3B-804B-BD6D-C7A4A929B68A}"/>
              </a:ext>
            </a:extLst>
          </p:cNvPr>
          <p:cNvSpPr txBox="1">
            <a:spLocks/>
          </p:cNvSpPr>
          <p:nvPr/>
        </p:nvSpPr>
        <p:spPr>
          <a:xfrm>
            <a:off x="330738" y="2094271"/>
            <a:ext cx="6927688" cy="300794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GT">
                <a:solidFill>
                  <a:srgbClr val="1370B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DENUNCIAS POR DELITOS CONTRA EL PATRIMONIO</a:t>
            </a:r>
            <a:endParaRPr lang="es-ES_tradnl" dirty="0">
              <a:solidFill>
                <a:srgbClr val="1370B9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D1CF9DA-D825-6248-93AB-B05ABD861A13}"/>
              </a:ext>
            </a:extLst>
          </p:cNvPr>
          <p:cNvSpPr/>
          <p:nvPr/>
        </p:nvSpPr>
        <p:spPr>
          <a:xfrm>
            <a:off x="840658" y="1828800"/>
            <a:ext cx="5147187" cy="2654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64566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802D9BF8-0357-3442-B0CB-2556E5FC1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C2C5B07A-557C-7547-94B9-5A9C90EFB1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860135"/>
              </p:ext>
            </p:extLst>
          </p:nvPr>
        </p:nvGraphicFramePr>
        <p:xfrm>
          <a:off x="1599364" y="1223036"/>
          <a:ext cx="8361123" cy="5148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631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A1928824-8D96-514B-91E5-A7EE8A5D5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9A98B81-AB1D-C64B-81C9-7E600F53071E}"/>
              </a:ext>
            </a:extLst>
          </p:cNvPr>
          <p:cNvSpPr/>
          <p:nvPr/>
        </p:nvSpPr>
        <p:spPr>
          <a:xfrm>
            <a:off x="825910" y="1710814"/>
            <a:ext cx="2315496" cy="3687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759DC6CC-E8E4-7247-823B-B438CC84D1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327451"/>
              </p:ext>
            </p:extLst>
          </p:nvPr>
        </p:nvGraphicFramePr>
        <p:xfrm>
          <a:off x="825910" y="1216168"/>
          <a:ext cx="8931992" cy="511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056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6D461E4-2D09-C748-8089-60C729949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7D0F3F45-2829-3047-B61A-0CBD87D61EFE}"/>
              </a:ext>
            </a:extLst>
          </p:cNvPr>
          <p:cNvSpPr/>
          <p:nvPr/>
        </p:nvSpPr>
        <p:spPr>
          <a:xfrm>
            <a:off x="6829425" y="3114675"/>
            <a:ext cx="2257425" cy="3143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7A5197E1-D30F-2E42-86CA-8D2987D34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970422"/>
              </p:ext>
            </p:extLst>
          </p:nvPr>
        </p:nvGraphicFramePr>
        <p:xfrm>
          <a:off x="295534" y="2072858"/>
          <a:ext cx="9721272" cy="439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 useBgFill="1">
        <p:nvSpPr>
          <p:cNvPr id="22" name="CuadroTexto 21">
            <a:extLst>
              <a:ext uri="{FF2B5EF4-FFF2-40B4-BE49-F238E27FC236}">
                <a16:creationId xmlns:a16="http://schemas.microsoft.com/office/drawing/2014/main" id="{57E24568-2028-5444-9C87-23FEA15A2633}"/>
              </a:ext>
            </a:extLst>
          </p:cNvPr>
          <p:cNvSpPr txBox="1"/>
          <p:nvPr/>
        </p:nvSpPr>
        <p:spPr>
          <a:xfrm>
            <a:off x="43803" y="1242983"/>
            <a:ext cx="9973003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es-GT" sz="3200" dirty="0">
                <a:solidFill>
                  <a:srgbClr val="22346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Total de Denuncias por Delitos contra la Propiedad Intelectual Enero-Mayo 2021</a:t>
            </a:r>
          </a:p>
        </p:txBody>
      </p:sp>
    </p:spTree>
    <p:extLst>
      <p:ext uri="{BB962C8B-B14F-4D97-AF65-F5344CB8AC3E}">
        <p14:creationId xmlns:p14="http://schemas.microsoft.com/office/powerpoint/2010/main" val="233667731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Win32_MW_JS_SL_v2.potx" id="{230A82CA-9023-4220-9E5B-0E652CF31B20}" vid="{96196EC2-C392-482E-BF29-9BD12A6266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1af3243-3dd4-4a8d-8c0d-dd76da1f02a5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198</Words>
  <Application>Microsoft Macintosh PowerPoint</Application>
  <PresentationFormat>Panorámica</PresentationFormat>
  <Paragraphs>37</Paragraphs>
  <Slides>23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Arial</vt:lpstr>
      <vt:lpstr>Calibri</vt:lpstr>
      <vt:lpstr>Franklin Gothic Book</vt:lpstr>
      <vt:lpstr>Franklin Gothic Demi</vt:lpstr>
      <vt:lpstr>Lato</vt:lpstr>
      <vt:lpstr>Univers</vt:lpstr>
      <vt:lpstr>Wingdings</vt:lpstr>
      <vt:lpstr>Theme1</vt:lpstr>
      <vt:lpstr>Presentación de PowerPoint</vt:lpstr>
      <vt:lpstr> DELITOS CONTRA EL PATRIMONIO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SENTENCIAS POR DELITOS CONTRA EL PATRIMONIO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Aballi</dc:creator>
  <cp:lastModifiedBy>Fernando Lopez</cp:lastModifiedBy>
  <cp:revision>23</cp:revision>
  <dcterms:created xsi:type="dcterms:W3CDTF">2021-07-05T22:41:57Z</dcterms:created>
  <dcterms:modified xsi:type="dcterms:W3CDTF">2021-07-06T18:53:55Z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